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59" r:id="rId1"/>
    <p:sldMasterId id="2147484173" r:id="rId2"/>
    <p:sldMasterId id="2147484185" r:id="rId3"/>
    <p:sldMasterId id="2147484197" r:id="rId4"/>
  </p:sldMasterIdLst>
  <p:notesMasterIdLst>
    <p:notesMasterId r:id="rId62"/>
  </p:notesMasterIdLst>
  <p:sldIdLst>
    <p:sldId id="297" r:id="rId5"/>
    <p:sldId id="309" r:id="rId6"/>
    <p:sldId id="310" r:id="rId7"/>
    <p:sldId id="306" r:id="rId8"/>
    <p:sldId id="359" r:id="rId9"/>
    <p:sldId id="355" r:id="rId10"/>
    <p:sldId id="311" r:id="rId11"/>
    <p:sldId id="307" r:id="rId12"/>
    <p:sldId id="312" r:id="rId13"/>
    <p:sldId id="313" r:id="rId14"/>
    <p:sldId id="314" r:id="rId15"/>
    <p:sldId id="308" r:id="rId16"/>
    <p:sldId id="304" r:id="rId17"/>
    <p:sldId id="263" r:id="rId18"/>
    <p:sldId id="264" r:id="rId19"/>
    <p:sldId id="265" r:id="rId20"/>
    <p:sldId id="267" r:id="rId21"/>
    <p:sldId id="268" r:id="rId22"/>
    <p:sldId id="316" r:id="rId23"/>
    <p:sldId id="317" r:id="rId24"/>
    <p:sldId id="269" r:id="rId25"/>
    <p:sldId id="318" r:id="rId26"/>
    <p:sldId id="319" r:id="rId27"/>
    <p:sldId id="320" r:id="rId28"/>
    <p:sldId id="321" r:id="rId29"/>
    <p:sldId id="322" r:id="rId30"/>
    <p:sldId id="323" r:id="rId31"/>
    <p:sldId id="339" r:id="rId32"/>
    <p:sldId id="340" r:id="rId33"/>
    <p:sldId id="324" r:id="rId34"/>
    <p:sldId id="358" r:id="rId35"/>
    <p:sldId id="326" r:id="rId36"/>
    <p:sldId id="327" r:id="rId37"/>
    <p:sldId id="328" r:id="rId38"/>
    <p:sldId id="329" r:id="rId39"/>
    <p:sldId id="338" r:id="rId40"/>
    <p:sldId id="331" r:id="rId41"/>
    <p:sldId id="332" r:id="rId42"/>
    <p:sldId id="333" r:id="rId43"/>
    <p:sldId id="334" r:id="rId44"/>
    <p:sldId id="335" r:id="rId45"/>
    <p:sldId id="336" r:id="rId46"/>
    <p:sldId id="337" r:id="rId47"/>
    <p:sldId id="341" r:id="rId48"/>
    <p:sldId id="342" r:id="rId49"/>
    <p:sldId id="343" r:id="rId50"/>
    <p:sldId id="344" r:id="rId51"/>
    <p:sldId id="345" r:id="rId52"/>
    <p:sldId id="346" r:id="rId53"/>
    <p:sldId id="347" r:id="rId54"/>
    <p:sldId id="348" r:id="rId55"/>
    <p:sldId id="349" r:id="rId56"/>
    <p:sldId id="350" r:id="rId57"/>
    <p:sldId id="351" r:id="rId58"/>
    <p:sldId id="352" r:id="rId59"/>
    <p:sldId id="353" r:id="rId60"/>
    <p:sldId id="360" r:id="rId61"/>
  </p:sldIdLst>
  <p:sldSz cx="12192000" cy="6858000"/>
  <p:notesSz cx="6858000" cy="9144000"/>
  <p:defaultTex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楷体_GB2312" pitchFamily="49"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楷体_GB2312" pitchFamily="49"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楷体_GB2312" pitchFamily="49"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楷体_GB2312" pitchFamily="49"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楷体_GB2312" pitchFamily="49"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楷体_GB2312" pitchFamily="49"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楷体_GB2312" pitchFamily="49"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楷体_GB2312" pitchFamily="49"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楷体_GB2312" pitchFamily="49"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029A"/>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5" autoAdjust="0"/>
    <p:restoredTop sz="94660"/>
  </p:normalViewPr>
  <p:slideViewPr>
    <p:cSldViewPr>
      <p:cViewPr varScale="1">
        <p:scale>
          <a:sx n="83" d="100"/>
          <a:sy n="83" d="100"/>
        </p:scale>
        <p:origin x="63" y="21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68DAB77B-D115-4F49-9A62-9C723C2C5FD7}"/>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a:extLst>
              <a:ext uri="{FF2B5EF4-FFF2-40B4-BE49-F238E27FC236}">
                <a16:creationId xmlns:a16="http://schemas.microsoft.com/office/drawing/2014/main" id="{343B0200-C383-4BBE-B311-0DF1C85A8803}"/>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A12F6A8A-1303-4046-8903-58EA19B44198}" type="datetimeFigureOut">
              <a:rPr lang="zh-CN" altLang="en-US"/>
              <a:pPr>
                <a:defRPr/>
              </a:pPr>
              <a:t>2019-11-28</a:t>
            </a:fld>
            <a:endParaRPr lang="zh-CN" altLang="en-US"/>
          </a:p>
        </p:txBody>
      </p:sp>
      <p:sp>
        <p:nvSpPr>
          <p:cNvPr id="4" name="幻灯片图像占位符 3">
            <a:extLst>
              <a:ext uri="{FF2B5EF4-FFF2-40B4-BE49-F238E27FC236}">
                <a16:creationId xmlns:a16="http://schemas.microsoft.com/office/drawing/2014/main" id="{BBE090C4-6B1B-4825-A7CD-D31E494E7A02}"/>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2B916398-8F58-4847-86ED-E95478C5C3DE}"/>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AA513EE3-1FD3-4216-A1F2-5AD0071A6451}"/>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EC3E5C5E-EA47-40D1-AC97-0F6098133901}"/>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EF2F7F32-981B-4A02-9B72-9ADB85A5F935}"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a:extLst>
              <a:ext uri="{FF2B5EF4-FFF2-40B4-BE49-F238E27FC236}">
                <a16:creationId xmlns:a16="http://schemas.microsoft.com/office/drawing/2014/main" id="{8E19602E-2650-4284-9E16-609A760F63F6}"/>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备注占位符 2">
            <a:extLst>
              <a:ext uri="{FF2B5EF4-FFF2-40B4-BE49-F238E27FC236}">
                <a16:creationId xmlns:a16="http://schemas.microsoft.com/office/drawing/2014/main" id="{CA848A8D-931C-4816-801D-51C5BD03DF1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25604" name="灯片编号占位符 3">
            <a:extLst>
              <a:ext uri="{FF2B5EF4-FFF2-40B4-BE49-F238E27FC236}">
                <a16:creationId xmlns:a16="http://schemas.microsoft.com/office/drawing/2014/main" id="{60D0FF37-2B6F-4765-A1CB-04DE351E37F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A9492AD-70CE-4B08-91B9-D699DFB93752}" type="slidenum">
              <a:rPr lang="zh-CN" altLang="en-US" smtClean="0"/>
              <a:pPr>
                <a:spcBef>
                  <a:spcPct val="0"/>
                </a:spcBef>
              </a:pPr>
              <a:t>17</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8C8FC8-E23A-41E3-977E-91E9A6FE0E5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CF4024-5AF9-4B17-9C77-6C95988CF6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109481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C03C2C-5E05-45BC-A340-AEA0F11C47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3F41339-BBC4-4ABB-92EC-F1A0DAD5307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34828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6623851-2841-43EB-81FB-0DCFF0A15C20}"/>
              </a:ext>
            </a:extLst>
          </p:cNvPr>
          <p:cNvSpPr>
            <a:spLocks noGrp="1"/>
          </p:cNvSpPr>
          <p:nvPr>
            <p:ph type="title" orient="vert"/>
          </p:nvPr>
        </p:nvSpPr>
        <p:spPr>
          <a:xfrm>
            <a:off x="8686800" y="609600"/>
            <a:ext cx="25908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30C2332-4FF6-4C70-B8ED-B0447ACBDBA7}"/>
              </a:ext>
            </a:extLst>
          </p:cNvPr>
          <p:cNvSpPr>
            <a:spLocks noGrp="1"/>
          </p:cNvSpPr>
          <p:nvPr>
            <p:ph type="body" orient="vert" idx="1"/>
          </p:nvPr>
        </p:nvSpPr>
        <p:spPr>
          <a:xfrm>
            <a:off x="914400" y="609600"/>
            <a:ext cx="75692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312157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02167" y="685800"/>
            <a:ext cx="11387667"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06401" y="1981200"/>
            <a:ext cx="5592233" cy="3886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201834" y="1981200"/>
            <a:ext cx="5592233" cy="3886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B0647B0-B204-4536-ACF5-7FA7DBFA7163}"/>
              </a:ext>
            </a:extLst>
          </p:cNvPr>
          <p:cNvSpPr>
            <a:spLocks noGrp="1"/>
          </p:cNvSpPr>
          <p:nvPr>
            <p:ph type="dt" sz="half" idx="10"/>
          </p:nvPr>
        </p:nvSpPr>
        <p:spPr>
          <a:xfrm>
            <a:off x="402167" y="6019800"/>
            <a:ext cx="3052233" cy="476250"/>
          </a:xfrm>
        </p:spPr>
        <p:txBody>
          <a:bodyPr/>
          <a:lstStyle>
            <a:lvl1pPr>
              <a:defRPr/>
            </a:lvl1pPr>
          </a:lstStyle>
          <a:p>
            <a:pPr>
              <a:defRPr/>
            </a:pPr>
            <a:endParaRPr lang="en-US" altLang="zh-CN"/>
          </a:p>
        </p:txBody>
      </p:sp>
      <p:sp>
        <p:nvSpPr>
          <p:cNvPr id="6" name="页脚占位符 5">
            <a:extLst>
              <a:ext uri="{FF2B5EF4-FFF2-40B4-BE49-F238E27FC236}">
                <a16:creationId xmlns:a16="http://schemas.microsoft.com/office/drawing/2014/main" id="{166DB092-9D94-47AE-B019-BCE557087447}"/>
              </a:ext>
            </a:extLst>
          </p:cNvPr>
          <p:cNvSpPr>
            <a:spLocks noGrp="1"/>
          </p:cNvSpPr>
          <p:nvPr>
            <p:ph type="ftr" sz="quarter" idx="11"/>
          </p:nvPr>
        </p:nvSpPr>
        <p:spPr>
          <a:xfrm>
            <a:off x="7920567" y="6021388"/>
            <a:ext cx="3860800" cy="476250"/>
          </a:xfrm>
        </p:spPr>
        <p:txBody>
          <a:bodyPr/>
          <a:lstStyle>
            <a:lvl1pPr>
              <a:defRPr/>
            </a:lvl1pPr>
          </a:lstStyle>
          <a:p>
            <a:pPr>
              <a:defRPr/>
            </a:pPr>
            <a:endParaRPr lang="en-US" altLang="zh-CN"/>
          </a:p>
        </p:txBody>
      </p:sp>
      <p:sp>
        <p:nvSpPr>
          <p:cNvPr id="7" name="灯片编号占位符 6">
            <a:extLst>
              <a:ext uri="{FF2B5EF4-FFF2-40B4-BE49-F238E27FC236}">
                <a16:creationId xmlns:a16="http://schemas.microsoft.com/office/drawing/2014/main" id="{883BC1F8-0A1F-4F93-8144-604F2D251CD5}"/>
              </a:ext>
            </a:extLst>
          </p:cNvPr>
          <p:cNvSpPr>
            <a:spLocks noGrp="1"/>
          </p:cNvSpPr>
          <p:nvPr>
            <p:ph type="sldNum" sz="quarter" idx="12"/>
          </p:nvPr>
        </p:nvSpPr>
        <p:spPr>
          <a:xfrm>
            <a:off x="3983568" y="6092825"/>
            <a:ext cx="3052233" cy="476250"/>
          </a:xfrm>
        </p:spPr>
        <p:txBody>
          <a:bodyPr/>
          <a:lstStyle>
            <a:lvl1pPr>
              <a:defRPr/>
            </a:lvl1pPr>
          </a:lstStyle>
          <a:p>
            <a:pPr>
              <a:defRPr/>
            </a:pPr>
            <a:fld id="{D294F672-7664-43A7-A712-8A76460A79EC}" type="slidenum">
              <a:rPr lang="zh-CN" altLang="en-US"/>
              <a:pPr>
                <a:defRPr/>
              </a:pPr>
              <a:t>‹#›</a:t>
            </a:fld>
            <a:endParaRPr lang="en-US" altLang="zh-CN"/>
          </a:p>
        </p:txBody>
      </p:sp>
    </p:spTree>
    <p:extLst>
      <p:ext uri="{BB962C8B-B14F-4D97-AF65-F5344CB8AC3E}">
        <p14:creationId xmlns:p14="http://schemas.microsoft.com/office/powerpoint/2010/main" val="1201435185"/>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02167" y="685800"/>
            <a:ext cx="11387667"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06401" y="1981200"/>
            <a:ext cx="5592233" cy="3886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quarter" idx="2"/>
          </p:nvPr>
        </p:nvSpPr>
        <p:spPr>
          <a:xfrm>
            <a:off x="6201834" y="1981200"/>
            <a:ext cx="5592233" cy="18669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p:cNvSpPr>
            <a:spLocks noGrp="1"/>
          </p:cNvSpPr>
          <p:nvPr>
            <p:ph sz="quarter" idx="3"/>
          </p:nvPr>
        </p:nvSpPr>
        <p:spPr>
          <a:xfrm>
            <a:off x="6201834" y="4000500"/>
            <a:ext cx="5592233" cy="18669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1478C837-03FC-43A2-8D96-E1C0E911BF7D}"/>
              </a:ext>
            </a:extLst>
          </p:cNvPr>
          <p:cNvSpPr>
            <a:spLocks noGrp="1"/>
          </p:cNvSpPr>
          <p:nvPr>
            <p:ph type="dt" sz="half" idx="10"/>
          </p:nvPr>
        </p:nvSpPr>
        <p:spPr>
          <a:xfrm>
            <a:off x="402167" y="6019800"/>
            <a:ext cx="3052233" cy="476250"/>
          </a:xfrm>
        </p:spPr>
        <p:txBody>
          <a:bodyPr/>
          <a:lstStyle>
            <a:lvl1pPr>
              <a:defRPr/>
            </a:lvl1pPr>
          </a:lstStyle>
          <a:p>
            <a:pPr>
              <a:defRPr/>
            </a:pPr>
            <a:endParaRPr lang="en-US" altLang="zh-CN"/>
          </a:p>
        </p:txBody>
      </p:sp>
      <p:sp>
        <p:nvSpPr>
          <p:cNvPr id="7" name="页脚占位符 6">
            <a:extLst>
              <a:ext uri="{FF2B5EF4-FFF2-40B4-BE49-F238E27FC236}">
                <a16:creationId xmlns:a16="http://schemas.microsoft.com/office/drawing/2014/main" id="{C4FD1CCA-5358-4339-AC4F-9C5B7CFB290A}"/>
              </a:ext>
            </a:extLst>
          </p:cNvPr>
          <p:cNvSpPr>
            <a:spLocks noGrp="1"/>
          </p:cNvSpPr>
          <p:nvPr>
            <p:ph type="ftr" sz="quarter" idx="11"/>
          </p:nvPr>
        </p:nvSpPr>
        <p:spPr>
          <a:xfrm>
            <a:off x="7920567" y="6021388"/>
            <a:ext cx="3860800" cy="476250"/>
          </a:xfrm>
        </p:spPr>
        <p:txBody>
          <a:bodyPr/>
          <a:lstStyle>
            <a:lvl1pPr>
              <a:defRPr/>
            </a:lvl1pPr>
          </a:lstStyle>
          <a:p>
            <a:pPr>
              <a:defRPr/>
            </a:pPr>
            <a:endParaRPr lang="en-US" altLang="zh-CN"/>
          </a:p>
        </p:txBody>
      </p:sp>
      <p:sp>
        <p:nvSpPr>
          <p:cNvPr id="8" name="灯片编号占位符 7">
            <a:extLst>
              <a:ext uri="{FF2B5EF4-FFF2-40B4-BE49-F238E27FC236}">
                <a16:creationId xmlns:a16="http://schemas.microsoft.com/office/drawing/2014/main" id="{2A765D4A-7FF5-4B54-9270-3F6397D8B80F}"/>
              </a:ext>
            </a:extLst>
          </p:cNvPr>
          <p:cNvSpPr>
            <a:spLocks noGrp="1"/>
          </p:cNvSpPr>
          <p:nvPr>
            <p:ph type="sldNum" sz="quarter" idx="12"/>
          </p:nvPr>
        </p:nvSpPr>
        <p:spPr>
          <a:xfrm>
            <a:off x="3983568" y="6092825"/>
            <a:ext cx="3052233" cy="476250"/>
          </a:xfrm>
        </p:spPr>
        <p:txBody>
          <a:bodyPr/>
          <a:lstStyle>
            <a:lvl1pPr>
              <a:defRPr/>
            </a:lvl1pPr>
          </a:lstStyle>
          <a:p>
            <a:pPr>
              <a:defRPr/>
            </a:pPr>
            <a:fld id="{FB05AD71-08A4-43AC-A5EF-8F2C1828F5DD}" type="slidenum">
              <a:rPr lang="zh-CN" altLang="en-US"/>
              <a:pPr>
                <a:defRPr/>
              </a:pPr>
              <a:t>‹#›</a:t>
            </a:fld>
            <a:endParaRPr lang="en-US" altLang="zh-CN"/>
          </a:p>
        </p:txBody>
      </p:sp>
    </p:spTree>
    <p:extLst>
      <p:ext uri="{BB962C8B-B14F-4D97-AF65-F5344CB8AC3E}">
        <p14:creationId xmlns:p14="http://schemas.microsoft.com/office/powerpoint/2010/main" val="3087284495"/>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66720-0FA5-4E53-8CE6-F6089170A65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84B10FA-744D-4D03-AE2F-D3B84408F6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6416113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61D1-B4D3-497F-A09D-E0C8E3CB3C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7B118-61E1-47B3-9126-34368D9952B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0002417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E871EF-E282-4278-B0ED-666CCB920BC9}"/>
              </a:ext>
            </a:extLst>
          </p:cNvPr>
          <p:cNvSpPr>
            <a:spLocks noGrp="1"/>
          </p:cNvSpPr>
          <p:nvPr>
            <p:ph type="title"/>
          </p:nvPr>
        </p:nvSpPr>
        <p:spPr>
          <a:xfrm>
            <a:off x="831851" y="1709739"/>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B0F000-FEFF-44E2-95AC-C88A0BFA2FE3}"/>
              </a:ext>
            </a:extLst>
          </p:cNvPr>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04337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B9D8FF-273D-4C0E-89C0-5E8086C240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5D8363-CA92-4006-A0FE-E158767E8594}"/>
              </a:ext>
            </a:extLst>
          </p:cNvPr>
          <p:cNvSpPr>
            <a:spLocks noGrp="1"/>
          </p:cNvSpPr>
          <p:nvPr>
            <p:ph sz="half" idx="1"/>
          </p:nvPr>
        </p:nvSpPr>
        <p:spPr>
          <a:xfrm>
            <a:off x="914400" y="1981200"/>
            <a:ext cx="508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779147B-3271-4675-905B-31159E1C80C3}"/>
              </a:ext>
            </a:extLst>
          </p:cNvPr>
          <p:cNvSpPr>
            <a:spLocks noGrp="1"/>
          </p:cNvSpPr>
          <p:nvPr>
            <p:ph sz="half" idx="2"/>
          </p:nvPr>
        </p:nvSpPr>
        <p:spPr>
          <a:xfrm>
            <a:off x="6197600" y="1981200"/>
            <a:ext cx="508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482650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4239F3-8420-456E-8310-59673D906DBC}"/>
              </a:ext>
            </a:extLst>
          </p:cNvPr>
          <p:cNvSpPr>
            <a:spLocks noGrp="1"/>
          </p:cNvSpPr>
          <p:nvPr>
            <p:ph type="title"/>
          </p:nvPr>
        </p:nvSpPr>
        <p:spPr>
          <a:xfrm>
            <a:off x="840317" y="365126"/>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4C797A5-0418-4598-A7DE-CA0356ABD103}"/>
              </a:ext>
            </a:extLst>
          </p:cNvPr>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5CB83BB-DEC9-4DE9-8814-F64DF35F5953}"/>
              </a:ext>
            </a:extLst>
          </p:cNvPr>
          <p:cNvSpPr>
            <a:spLocks noGrp="1"/>
          </p:cNvSpPr>
          <p:nvPr>
            <p:ph sz="half" idx="2"/>
          </p:nvPr>
        </p:nvSpPr>
        <p:spPr>
          <a:xfrm>
            <a:off x="840318" y="2505075"/>
            <a:ext cx="5158316"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C5DC10F-1701-4D2C-94D0-4DEC59F485E9}"/>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D02CCF2-FFCB-47AC-851F-0D72AC53A546}"/>
              </a:ext>
            </a:extLst>
          </p:cNvPr>
          <p:cNvSpPr>
            <a:spLocks noGrp="1"/>
          </p:cNvSpPr>
          <p:nvPr>
            <p:ph sz="quarter" idx="4"/>
          </p:nvPr>
        </p:nvSpPr>
        <p:spPr>
          <a:xfrm>
            <a:off x="6172200" y="2505075"/>
            <a:ext cx="518371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00951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A80F66-53A9-4CF2-B556-DFF1F01262B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32531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C75AE8-1FC2-471D-883C-2C02D32BEB8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7CD764-BA28-48DE-ADCA-1651E44FF57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8035571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7727752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F988D1-70F4-4464-946D-C392D7472ECF}"/>
              </a:ext>
            </a:extLst>
          </p:cNvPr>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5EE9D2C-1D8D-480F-BF8E-678A78FB8841}"/>
              </a:ext>
            </a:extLst>
          </p:cNvPr>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BCD41EE-DC97-499C-973D-361C330815D0}"/>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12961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2C4EAB-C09E-4852-95E5-588C91075E1C}"/>
              </a:ext>
            </a:extLst>
          </p:cNvPr>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6F11C9C-70F3-4B7F-99D4-85DD88255A82}"/>
              </a:ext>
            </a:extLst>
          </p:cNvPr>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a:extLst>
              <a:ext uri="{FF2B5EF4-FFF2-40B4-BE49-F238E27FC236}">
                <a16:creationId xmlns:a16="http://schemas.microsoft.com/office/drawing/2014/main" id="{88096763-E66E-478A-8040-73A2EBE9D1E4}"/>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0618358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39E774-FD72-4382-AB98-EC25B5191FA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2E2D10B-9C37-4763-B67D-F2D6E3FD78D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448468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041EA8-1927-4EF7-BD2A-AEF537591672}"/>
              </a:ext>
            </a:extLst>
          </p:cNvPr>
          <p:cNvSpPr>
            <a:spLocks noGrp="1"/>
          </p:cNvSpPr>
          <p:nvPr>
            <p:ph type="title" orient="vert"/>
          </p:nvPr>
        </p:nvSpPr>
        <p:spPr>
          <a:xfrm>
            <a:off x="8686800" y="609600"/>
            <a:ext cx="25908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42429BB-0895-4535-93D7-E252D6BD61CE}"/>
              </a:ext>
            </a:extLst>
          </p:cNvPr>
          <p:cNvSpPr>
            <a:spLocks noGrp="1"/>
          </p:cNvSpPr>
          <p:nvPr>
            <p:ph type="body" orient="vert" idx="1"/>
          </p:nvPr>
        </p:nvSpPr>
        <p:spPr>
          <a:xfrm>
            <a:off x="914400" y="609600"/>
            <a:ext cx="75692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1000544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FF8E9-B7BD-4E40-90FA-437D6360FB8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EF4F0D-FAFF-412E-B6FE-96FA6EE3B0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3445026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B6B37-A2CF-4C1D-AECA-681EC5346DA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D520C2-9F43-45C5-AD1C-CCF4E242EAA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438613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FA986-6312-4A7C-8C7C-5CE75BE8C9F3}"/>
              </a:ext>
            </a:extLst>
          </p:cNvPr>
          <p:cNvSpPr>
            <a:spLocks noGrp="1"/>
          </p:cNvSpPr>
          <p:nvPr>
            <p:ph type="title"/>
          </p:nvPr>
        </p:nvSpPr>
        <p:spPr>
          <a:xfrm>
            <a:off x="831851" y="1709739"/>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8FC8535-5165-4B92-90C2-3AB72A53A21A}"/>
              </a:ext>
            </a:extLst>
          </p:cNvPr>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819093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979D0-C9C4-46E7-9165-5F64B3CE4F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A098765-39C2-45F2-9674-26854DECAB09}"/>
              </a:ext>
            </a:extLst>
          </p:cNvPr>
          <p:cNvSpPr>
            <a:spLocks noGrp="1"/>
          </p:cNvSpPr>
          <p:nvPr>
            <p:ph sz="half" idx="1"/>
          </p:nvPr>
        </p:nvSpPr>
        <p:spPr>
          <a:xfrm>
            <a:off x="914400" y="1981200"/>
            <a:ext cx="508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646D731-90E6-42A5-B7B5-D7656149EC96}"/>
              </a:ext>
            </a:extLst>
          </p:cNvPr>
          <p:cNvSpPr>
            <a:spLocks noGrp="1"/>
          </p:cNvSpPr>
          <p:nvPr>
            <p:ph sz="half" idx="2"/>
          </p:nvPr>
        </p:nvSpPr>
        <p:spPr>
          <a:xfrm>
            <a:off x="6197600" y="1981200"/>
            <a:ext cx="508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709714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D257E-5C0B-4E43-9939-21264C4D6FB9}"/>
              </a:ext>
            </a:extLst>
          </p:cNvPr>
          <p:cNvSpPr>
            <a:spLocks noGrp="1"/>
          </p:cNvSpPr>
          <p:nvPr>
            <p:ph type="title"/>
          </p:nvPr>
        </p:nvSpPr>
        <p:spPr>
          <a:xfrm>
            <a:off x="840317" y="365126"/>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12A5D95-C7F6-477F-BAEF-C122FA791CF6}"/>
              </a:ext>
            </a:extLst>
          </p:cNvPr>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AB907CA-6EB6-4B98-B59E-34E9DD401790}"/>
              </a:ext>
            </a:extLst>
          </p:cNvPr>
          <p:cNvSpPr>
            <a:spLocks noGrp="1"/>
          </p:cNvSpPr>
          <p:nvPr>
            <p:ph sz="half" idx="2"/>
          </p:nvPr>
        </p:nvSpPr>
        <p:spPr>
          <a:xfrm>
            <a:off x="840318" y="2505075"/>
            <a:ext cx="5158316"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3BA827A-91F1-47F0-B645-B99D33E909DF}"/>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44CE666-D88B-4EB7-B138-7801E53D1A55}"/>
              </a:ext>
            </a:extLst>
          </p:cNvPr>
          <p:cNvSpPr>
            <a:spLocks noGrp="1"/>
          </p:cNvSpPr>
          <p:nvPr>
            <p:ph sz="quarter" idx="4"/>
          </p:nvPr>
        </p:nvSpPr>
        <p:spPr>
          <a:xfrm>
            <a:off x="6172200" y="2505075"/>
            <a:ext cx="518371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78242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A515BC-8C0C-44B1-82CE-D80B6A527190}"/>
              </a:ext>
            </a:extLst>
          </p:cNvPr>
          <p:cNvSpPr>
            <a:spLocks noGrp="1"/>
          </p:cNvSpPr>
          <p:nvPr>
            <p:ph type="title"/>
          </p:nvPr>
        </p:nvSpPr>
        <p:spPr>
          <a:xfrm>
            <a:off x="831851" y="1709739"/>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6517E97-5775-453C-914B-AE0B0C7E603B}"/>
              </a:ext>
            </a:extLst>
          </p:cNvPr>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456374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F0604-2539-4D32-B649-257DB0DCE89F}"/>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07216651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970566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F0A28D-4F6E-4227-BCEF-DBA80DA7DF5F}"/>
              </a:ext>
            </a:extLst>
          </p:cNvPr>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5FA6582-FC99-43C0-9BA4-27635E56D9DF}"/>
              </a:ext>
            </a:extLst>
          </p:cNvPr>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F9A48C-B9FC-424B-B966-C30DAEE745DC}"/>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5089088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0D9657-844E-4933-85FA-8149C2EA4CBB}"/>
              </a:ext>
            </a:extLst>
          </p:cNvPr>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CEFE341-76FA-4586-B445-56EAA4712166}"/>
              </a:ext>
            </a:extLst>
          </p:cNvPr>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a:extLst>
              <a:ext uri="{FF2B5EF4-FFF2-40B4-BE49-F238E27FC236}">
                <a16:creationId xmlns:a16="http://schemas.microsoft.com/office/drawing/2014/main" id="{FD42B346-FE74-4792-8525-ACE49079071F}"/>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036631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FEEEC3-C5CA-4DF7-B946-24F685D22FC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FD85811-1C0E-474C-B3FE-0751723B823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665645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966AADF-3FBC-4723-A399-510CFF46C9A6}"/>
              </a:ext>
            </a:extLst>
          </p:cNvPr>
          <p:cNvSpPr>
            <a:spLocks noGrp="1"/>
          </p:cNvSpPr>
          <p:nvPr>
            <p:ph type="title" orient="vert"/>
          </p:nvPr>
        </p:nvSpPr>
        <p:spPr>
          <a:xfrm>
            <a:off x="8686800" y="609600"/>
            <a:ext cx="25908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648512F-4210-4B85-8A55-6C1D7472AEC0}"/>
              </a:ext>
            </a:extLst>
          </p:cNvPr>
          <p:cNvSpPr>
            <a:spLocks noGrp="1"/>
          </p:cNvSpPr>
          <p:nvPr>
            <p:ph type="body" orient="vert" idx="1"/>
          </p:nvPr>
        </p:nvSpPr>
        <p:spPr>
          <a:xfrm>
            <a:off x="914400" y="609600"/>
            <a:ext cx="75692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453825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D14285-01DD-48A6-B4C6-FA219453A42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D32EECC-4539-46AB-9A61-61D738935C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3529154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EBDB07-D0D4-4E83-BCA9-9045322FCC0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C534F-B937-4AE6-983D-5A6D24D6376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4568738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E0E545-C99F-46C6-97B2-EC8DB28CB977}"/>
              </a:ext>
            </a:extLst>
          </p:cNvPr>
          <p:cNvSpPr>
            <a:spLocks noGrp="1"/>
          </p:cNvSpPr>
          <p:nvPr>
            <p:ph type="title"/>
          </p:nvPr>
        </p:nvSpPr>
        <p:spPr>
          <a:xfrm>
            <a:off x="831851" y="1709739"/>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8A96123-722A-4178-884B-671895C554F9}"/>
              </a:ext>
            </a:extLst>
          </p:cNvPr>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3751737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EE618-D0F0-43FB-9980-61E8A7814A5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8D982A-979C-4E89-8266-F0DFEFE64793}"/>
              </a:ext>
            </a:extLst>
          </p:cNvPr>
          <p:cNvSpPr>
            <a:spLocks noGrp="1"/>
          </p:cNvSpPr>
          <p:nvPr>
            <p:ph sz="half" idx="1"/>
          </p:nvPr>
        </p:nvSpPr>
        <p:spPr>
          <a:xfrm>
            <a:off x="914400" y="1981200"/>
            <a:ext cx="508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D44D74E-70BA-4161-888C-93CB553716F3}"/>
              </a:ext>
            </a:extLst>
          </p:cNvPr>
          <p:cNvSpPr>
            <a:spLocks noGrp="1"/>
          </p:cNvSpPr>
          <p:nvPr>
            <p:ph sz="half" idx="2"/>
          </p:nvPr>
        </p:nvSpPr>
        <p:spPr>
          <a:xfrm>
            <a:off x="6197600" y="1981200"/>
            <a:ext cx="508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41359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665C-9285-4498-BDDC-39C98DDB1B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1F6F63D-2450-4FFE-B5A3-538F0C986A64}"/>
              </a:ext>
            </a:extLst>
          </p:cNvPr>
          <p:cNvSpPr>
            <a:spLocks noGrp="1"/>
          </p:cNvSpPr>
          <p:nvPr>
            <p:ph sz="half" idx="1"/>
          </p:nvPr>
        </p:nvSpPr>
        <p:spPr>
          <a:xfrm>
            <a:off x="914400" y="1981200"/>
            <a:ext cx="508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249E6A5-4863-4075-B781-DA82030D63ED}"/>
              </a:ext>
            </a:extLst>
          </p:cNvPr>
          <p:cNvSpPr>
            <a:spLocks noGrp="1"/>
          </p:cNvSpPr>
          <p:nvPr>
            <p:ph sz="half" idx="2"/>
          </p:nvPr>
        </p:nvSpPr>
        <p:spPr>
          <a:xfrm>
            <a:off x="6197600" y="1981200"/>
            <a:ext cx="508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27843269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6D16D0-0763-4A1B-8007-2522F7E8026F}"/>
              </a:ext>
            </a:extLst>
          </p:cNvPr>
          <p:cNvSpPr>
            <a:spLocks noGrp="1"/>
          </p:cNvSpPr>
          <p:nvPr>
            <p:ph type="title"/>
          </p:nvPr>
        </p:nvSpPr>
        <p:spPr>
          <a:xfrm>
            <a:off x="840317" y="365126"/>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F4E9A78-7AB1-44C7-BFEA-77B12134AE94}"/>
              </a:ext>
            </a:extLst>
          </p:cNvPr>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4AC3824-544B-428F-B0E3-7DD55EC118A5}"/>
              </a:ext>
            </a:extLst>
          </p:cNvPr>
          <p:cNvSpPr>
            <a:spLocks noGrp="1"/>
          </p:cNvSpPr>
          <p:nvPr>
            <p:ph sz="half" idx="2"/>
          </p:nvPr>
        </p:nvSpPr>
        <p:spPr>
          <a:xfrm>
            <a:off x="840318" y="2505075"/>
            <a:ext cx="5158316"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D01D378-8623-4F70-9658-5EB393353D9E}"/>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D92D57B-AFC6-4AB7-A175-202CC3FBDA77}"/>
              </a:ext>
            </a:extLst>
          </p:cNvPr>
          <p:cNvSpPr>
            <a:spLocks noGrp="1"/>
          </p:cNvSpPr>
          <p:nvPr>
            <p:ph sz="quarter" idx="4"/>
          </p:nvPr>
        </p:nvSpPr>
        <p:spPr>
          <a:xfrm>
            <a:off x="6172200" y="2505075"/>
            <a:ext cx="518371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924100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8CE3B7-5FF1-4215-9762-11F88E8537B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86083028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1998447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9FF652-20B8-4E67-B59B-13E628D56CE5}"/>
              </a:ext>
            </a:extLst>
          </p:cNvPr>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8EA0A89-E66F-4846-8A69-72C472A938E2}"/>
              </a:ext>
            </a:extLst>
          </p:cNvPr>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7EF0FCD-AE26-43EB-AF37-C6C1DD284A46}"/>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36236472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0E1178-138E-4DDA-97FB-7143B1527463}"/>
              </a:ext>
            </a:extLst>
          </p:cNvPr>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8DA4E6-FF77-441E-8A75-04AEB8A2A62A}"/>
              </a:ext>
            </a:extLst>
          </p:cNvPr>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a:extLst>
              <a:ext uri="{FF2B5EF4-FFF2-40B4-BE49-F238E27FC236}">
                <a16:creationId xmlns:a16="http://schemas.microsoft.com/office/drawing/2014/main" id="{F8A32C49-5C30-4DA4-AFDC-160923EDE289}"/>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4009573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DD4543-4B06-4263-B003-D6965C3A1AA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F91920-6ED6-4401-95F4-BE57A5CE8DA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487993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F543A3-8318-425D-8053-EDF9C9AAC43D}"/>
              </a:ext>
            </a:extLst>
          </p:cNvPr>
          <p:cNvSpPr>
            <a:spLocks noGrp="1"/>
          </p:cNvSpPr>
          <p:nvPr>
            <p:ph type="title" orient="vert"/>
          </p:nvPr>
        </p:nvSpPr>
        <p:spPr>
          <a:xfrm>
            <a:off x="8686800" y="609600"/>
            <a:ext cx="25908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6C4627-059E-4B26-ACE3-00B9C7448F4C}"/>
              </a:ext>
            </a:extLst>
          </p:cNvPr>
          <p:cNvSpPr>
            <a:spLocks noGrp="1"/>
          </p:cNvSpPr>
          <p:nvPr>
            <p:ph type="body" orient="vert" idx="1"/>
          </p:nvPr>
        </p:nvSpPr>
        <p:spPr>
          <a:xfrm>
            <a:off x="914400" y="609600"/>
            <a:ext cx="75692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63730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044A30-785E-46E1-A098-7606EE3B5E35}"/>
              </a:ext>
            </a:extLst>
          </p:cNvPr>
          <p:cNvSpPr>
            <a:spLocks noGrp="1"/>
          </p:cNvSpPr>
          <p:nvPr>
            <p:ph type="title"/>
          </p:nvPr>
        </p:nvSpPr>
        <p:spPr>
          <a:xfrm>
            <a:off x="840317" y="365126"/>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85C7D9-16EF-40E0-B930-74BB37338445}"/>
              </a:ext>
            </a:extLst>
          </p:cNvPr>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D5D7E9A-41D4-4D9A-AD15-316539DDB794}"/>
              </a:ext>
            </a:extLst>
          </p:cNvPr>
          <p:cNvSpPr>
            <a:spLocks noGrp="1"/>
          </p:cNvSpPr>
          <p:nvPr>
            <p:ph sz="half" idx="2"/>
          </p:nvPr>
        </p:nvSpPr>
        <p:spPr>
          <a:xfrm>
            <a:off x="840318" y="2505075"/>
            <a:ext cx="5158316"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EF7ED11-C40E-473F-B639-84195989CD57}"/>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1F2E56F-C256-42CC-BB43-1FB8D4872206}"/>
              </a:ext>
            </a:extLst>
          </p:cNvPr>
          <p:cNvSpPr>
            <a:spLocks noGrp="1"/>
          </p:cNvSpPr>
          <p:nvPr>
            <p:ph sz="quarter" idx="4"/>
          </p:nvPr>
        </p:nvSpPr>
        <p:spPr>
          <a:xfrm>
            <a:off x="6172200" y="2505075"/>
            <a:ext cx="518371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16216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ED0CEC-756E-4902-B403-2499660B705E}"/>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799891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7120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19B95D-25B2-4902-A227-2F922DC406CF}"/>
              </a:ext>
            </a:extLst>
          </p:cNvPr>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49DE04C-E034-4D0F-9447-3EA48D0292F2}"/>
              </a:ext>
            </a:extLst>
          </p:cNvPr>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81302B9-FE9F-43F5-A4C1-521173324E6A}"/>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957560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D361B3-A784-4547-97E2-AEAFB440DB15}"/>
              </a:ext>
            </a:extLst>
          </p:cNvPr>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F926982-9776-4707-BCBA-5A5BC045F56C}"/>
              </a:ext>
            </a:extLst>
          </p:cNvPr>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a:extLst>
              <a:ext uri="{FF2B5EF4-FFF2-40B4-BE49-F238E27FC236}">
                <a16:creationId xmlns:a16="http://schemas.microsoft.com/office/drawing/2014/main" id="{FA276FED-1F32-4024-9B83-BB8A87983C4E}"/>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76061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vmlDrawing" Target="../drawings/vmlDrawing1.v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2.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oleObject" Target="../embeddings/oleObject1.bin"/></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vmlDrawing" Target="../drawings/vmlDrawing2.v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2.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oleObject" Target="../embeddings/oleObject2.bin"/></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vmlDrawing" Target="../drawings/vmlDrawing3.v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image" Target="../media/image2.png"/><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oleObject" Target="../embeddings/oleObject3.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矩形 3">
            <a:extLst>
              <a:ext uri="{FF2B5EF4-FFF2-40B4-BE49-F238E27FC236}">
                <a16:creationId xmlns:a16="http://schemas.microsoft.com/office/drawing/2014/main" id="{876B6876-71B6-4280-821B-1EECB3018918}"/>
              </a:ext>
            </a:extLst>
          </p:cNvPr>
          <p:cNvSpPr>
            <a:spLocks noChangeArrowheads="1"/>
          </p:cNvSpPr>
          <p:nvPr/>
        </p:nvSpPr>
        <p:spPr bwMode="auto">
          <a:xfrm>
            <a:off x="0" y="0"/>
            <a:ext cx="12192000" cy="1143000"/>
          </a:xfrm>
          <a:prstGeom prst="rect">
            <a:avLst/>
          </a:prstGeom>
          <a:solidFill>
            <a:srgbClr val="C000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lstStyle>
            <a:lvl1pPr>
              <a:defRPr kumimoji="1" sz="2400">
                <a:solidFill>
                  <a:schemeClr val="tx1"/>
                </a:solidFill>
                <a:latin typeface="Times New Roman" panose="02020603050405020304" pitchFamily="18" charset="0"/>
                <a:ea typeface="楷体_GB2312" pitchFamily="49" charset="-122"/>
              </a:defRPr>
            </a:lvl1pPr>
            <a:lvl2pPr marL="742950" indent="-285750">
              <a:defRPr kumimoji="1" sz="2400">
                <a:solidFill>
                  <a:schemeClr val="tx1"/>
                </a:solidFill>
                <a:latin typeface="Times New Roman" panose="02020603050405020304" pitchFamily="18" charset="0"/>
                <a:ea typeface="楷体_GB2312" pitchFamily="49" charset="-122"/>
              </a:defRPr>
            </a:lvl2pPr>
            <a:lvl3pPr marL="1143000" indent="-228600">
              <a:defRPr kumimoji="1" sz="2400">
                <a:solidFill>
                  <a:schemeClr val="tx1"/>
                </a:solidFill>
                <a:latin typeface="Times New Roman" panose="02020603050405020304" pitchFamily="18" charset="0"/>
                <a:ea typeface="楷体_GB2312" pitchFamily="49" charset="-122"/>
              </a:defRPr>
            </a:lvl3pPr>
            <a:lvl4pPr marL="1600200" indent="-228600">
              <a:defRPr kumimoji="1" sz="2400">
                <a:solidFill>
                  <a:schemeClr val="tx1"/>
                </a:solidFill>
                <a:latin typeface="Times New Roman" panose="02020603050405020304" pitchFamily="18" charset="0"/>
                <a:ea typeface="楷体_GB2312" pitchFamily="49" charset="-122"/>
              </a:defRPr>
            </a:lvl4pPr>
            <a:lvl5pPr marL="2057400" indent="-228600">
              <a:defRPr kumimoji="1"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defRPr/>
            </a:pPr>
            <a:endParaRPr lang="zh-CN" altLang="en-US" sz="2400"/>
          </a:p>
        </p:txBody>
      </p:sp>
      <p:sp>
        <p:nvSpPr>
          <p:cNvPr id="1027" name="Rectangle 2">
            <a:extLst>
              <a:ext uri="{FF2B5EF4-FFF2-40B4-BE49-F238E27FC236}">
                <a16:creationId xmlns:a16="http://schemas.microsoft.com/office/drawing/2014/main" id="{E61A2F30-4240-49FF-AEC0-FBA2C581C9AE}"/>
              </a:ext>
            </a:extLst>
          </p:cNvPr>
          <p:cNvSpPr>
            <a:spLocks noGrp="1" noChangeArrowheads="1"/>
          </p:cNvSpPr>
          <p:nvPr>
            <p:ph type="title"/>
          </p:nvPr>
        </p:nvSpPr>
        <p:spPr bwMode="auto">
          <a:xfrm>
            <a:off x="914400" y="12065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Rectangle 3">
            <a:extLst>
              <a:ext uri="{FF2B5EF4-FFF2-40B4-BE49-F238E27FC236}">
                <a16:creationId xmlns:a16="http://schemas.microsoft.com/office/drawing/2014/main" id="{7C426CB4-F82E-45F8-8396-862A05F42676}"/>
              </a:ext>
            </a:extLst>
          </p:cNvPr>
          <p:cNvSpPr>
            <a:spLocks noGrp="1" noChangeArrowheads="1"/>
          </p:cNvSpPr>
          <p:nvPr>
            <p:ph type="body" idx="1"/>
          </p:nvPr>
        </p:nvSpPr>
        <p:spPr bwMode="auto">
          <a:xfrm>
            <a:off x="914400" y="2409825"/>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pic>
        <p:nvPicPr>
          <p:cNvPr id="1029" name="图片 5">
            <a:extLst>
              <a:ext uri="{FF2B5EF4-FFF2-40B4-BE49-F238E27FC236}">
                <a16:creationId xmlns:a16="http://schemas.microsoft.com/office/drawing/2014/main" id="{9D4D0ADD-B12E-4BFA-8B93-9DF03949E9C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0867" y="115888"/>
            <a:ext cx="101600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 id="2147484255" r:id="rId12"/>
    <p:sldLayoutId id="2147484256" r:id="rId13"/>
  </p:sldLayoutIdLst>
  <p:txStyles>
    <p:titleStyle>
      <a:lvl1pPr algn="ctr" rtl="0" eaLnBrk="1" fontAlgn="base" hangingPunct="1">
        <a:spcBef>
          <a:spcPct val="0"/>
        </a:spcBef>
        <a:spcAft>
          <a:spcPct val="0"/>
        </a:spcAft>
        <a:defRPr sz="4400" kern="12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2pPr>
      <a:lvl3pPr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3pPr>
      <a:lvl4pPr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4pPr>
      <a:lvl5pPr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1" fontAlgn="base" hangingPunct="1">
        <a:spcBef>
          <a:spcPct val="20000"/>
        </a:spcBef>
        <a:spcAft>
          <a:spcPct val="0"/>
        </a:spcAft>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C6243056-A465-4419-93C6-6CB51D708145}"/>
              </a:ext>
            </a:extLst>
          </p:cNvPr>
          <p:cNvSpPr>
            <a:spLocks noGrp="1" noChangeArrowheads="1"/>
          </p:cNvSpPr>
          <p:nvPr>
            <p:ph type="title"/>
          </p:nvPr>
        </p:nvSpPr>
        <p:spPr bwMode="auto">
          <a:xfrm>
            <a:off x="914400" y="6096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Rectangle 3">
            <a:extLst>
              <a:ext uri="{FF2B5EF4-FFF2-40B4-BE49-F238E27FC236}">
                <a16:creationId xmlns:a16="http://schemas.microsoft.com/office/drawing/2014/main" id="{9E294995-335B-4A55-A45B-32EDEADA694A}"/>
              </a:ext>
            </a:extLst>
          </p:cNvPr>
          <p:cNvSpPr>
            <a:spLocks noGrp="1" noChangeArrowheads="1"/>
          </p:cNvSpPr>
          <p:nvPr>
            <p:ph type="body" idx="1"/>
          </p:nvPr>
        </p:nvSpPr>
        <p:spPr bwMode="auto">
          <a:xfrm>
            <a:off x="914400" y="19812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graphicFrame>
        <p:nvGraphicFramePr>
          <p:cNvPr id="2052" name="Object 11">
            <a:extLst>
              <a:ext uri="{FF2B5EF4-FFF2-40B4-BE49-F238E27FC236}">
                <a16:creationId xmlns:a16="http://schemas.microsoft.com/office/drawing/2014/main" id="{F34A0CCD-44D9-4309-B3FE-762CBAD240B6}"/>
              </a:ext>
            </a:extLst>
          </p:cNvPr>
          <p:cNvGraphicFramePr>
            <a:graphicFrameLocks noChangeAspect="1"/>
          </p:cNvGraphicFramePr>
          <p:nvPr/>
        </p:nvGraphicFramePr>
        <p:xfrm>
          <a:off x="1" y="0"/>
          <a:ext cx="1504951" cy="1104900"/>
        </p:xfrm>
        <a:graphic>
          <a:graphicData uri="http://schemas.openxmlformats.org/presentationml/2006/ole">
            <mc:AlternateContent xmlns:mc="http://schemas.openxmlformats.org/markup-compatibility/2006">
              <mc:Choice xmlns:v="urn:schemas-microsoft-com:vml" Requires="v">
                <p:oleObj spid="_x0000_s2060" name="Photo Editor 照片" r:id="rId14" imgW="4563112" imgH="4466667" progId="MSPhotoEd.3">
                  <p:embed/>
                </p:oleObj>
              </mc:Choice>
              <mc:Fallback>
                <p:oleObj name="Photo Editor 照片" r:id="rId14" imgW="4563112" imgH="4466667" progId="MSPhotoEd.3">
                  <p:embed/>
                  <p:pic>
                    <p:nvPicPr>
                      <p:cNvPr id="0" name="Object 1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 y="0"/>
                        <a:ext cx="1504951"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3" name="Rectangle 13">
            <a:extLst>
              <a:ext uri="{FF2B5EF4-FFF2-40B4-BE49-F238E27FC236}">
                <a16:creationId xmlns:a16="http://schemas.microsoft.com/office/drawing/2014/main" id="{001C1C10-7517-471E-8347-3CA0FFEAD010}"/>
              </a:ext>
            </a:extLst>
          </p:cNvPr>
          <p:cNvSpPr>
            <a:spLocks noChangeArrowheads="1"/>
          </p:cNvSpPr>
          <p:nvPr/>
        </p:nvSpPr>
        <p:spPr bwMode="auto">
          <a:xfrm>
            <a:off x="8695267" y="6400800"/>
            <a:ext cx="264687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楷体_GB2312" pitchFamily="49" charset="-122"/>
              </a:defRPr>
            </a:lvl1pPr>
            <a:lvl2pPr marL="742950" indent="-285750">
              <a:defRPr kumimoji="1" sz="2400">
                <a:solidFill>
                  <a:schemeClr val="tx1"/>
                </a:solidFill>
                <a:latin typeface="Times New Roman" panose="02020603050405020304" pitchFamily="18" charset="0"/>
                <a:ea typeface="楷体_GB2312" pitchFamily="49" charset="-122"/>
              </a:defRPr>
            </a:lvl2pPr>
            <a:lvl3pPr marL="1143000" indent="-228600">
              <a:defRPr kumimoji="1" sz="2400">
                <a:solidFill>
                  <a:schemeClr val="tx1"/>
                </a:solidFill>
                <a:latin typeface="Times New Roman" panose="02020603050405020304" pitchFamily="18" charset="0"/>
                <a:ea typeface="楷体_GB2312" pitchFamily="49" charset="-122"/>
              </a:defRPr>
            </a:lvl3pPr>
            <a:lvl4pPr marL="1600200" indent="-228600">
              <a:defRPr kumimoji="1" sz="2400">
                <a:solidFill>
                  <a:schemeClr val="tx1"/>
                </a:solidFill>
                <a:latin typeface="Times New Roman" panose="02020603050405020304" pitchFamily="18" charset="0"/>
                <a:ea typeface="楷体_GB2312" pitchFamily="49" charset="-122"/>
              </a:defRPr>
            </a:lvl4pPr>
            <a:lvl5pPr marL="2057400" indent="-228600">
              <a:defRPr kumimoji="1"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defRPr/>
            </a:pPr>
            <a:r>
              <a:rPr lang="zh-CN" altLang="en-US" sz="2400" b="1"/>
              <a:t>国际经济贸易学院</a:t>
            </a:r>
          </a:p>
        </p:txBody>
      </p:sp>
    </p:spTree>
  </p:cSld>
  <p:clrMap bg1="lt1" tx1="dk1" bg2="lt2" tx2="dk2" accent1="accent1" accent2="accent2" accent3="accent3" accent4="accent4" accent5="accent5" accent6="accent6" hlink="hlink" folHlink="fol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2pPr>
      <a:lvl3pPr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3pPr>
      <a:lvl4pPr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4pPr>
      <a:lvl5pPr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F38582E7-2A42-437D-B693-CF32F5334114}"/>
              </a:ext>
            </a:extLst>
          </p:cNvPr>
          <p:cNvSpPr>
            <a:spLocks noGrp="1" noChangeArrowheads="1"/>
          </p:cNvSpPr>
          <p:nvPr>
            <p:ph type="title"/>
          </p:nvPr>
        </p:nvSpPr>
        <p:spPr bwMode="auto">
          <a:xfrm>
            <a:off x="914400" y="6096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075" name="Rectangle 3">
            <a:extLst>
              <a:ext uri="{FF2B5EF4-FFF2-40B4-BE49-F238E27FC236}">
                <a16:creationId xmlns:a16="http://schemas.microsoft.com/office/drawing/2014/main" id="{AC34D77C-13CE-4C20-B4B5-05827499C8BF}"/>
              </a:ext>
            </a:extLst>
          </p:cNvPr>
          <p:cNvSpPr>
            <a:spLocks noGrp="1" noChangeArrowheads="1"/>
          </p:cNvSpPr>
          <p:nvPr>
            <p:ph type="body" idx="1"/>
          </p:nvPr>
        </p:nvSpPr>
        <p:spPr bwMode="auto">
          <a:xfrm>
            <a:off x="914400" y="19812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graphicFrame>
        <p:nvGraphicFramePr>
          <p:cNvPr id="3076" name="Object 11">
            <a:extLst>
              <a:ext uri="{FF2B5EF4-FFF2-40B4-BE49-F238E27FC236}">
                <a16:creationId xmlns:a16="http://schemas.microsoft.com/office/drawing/2014/main" id="{09C66402-51B0-4DF6-A401-BB95CA9B3B46}"/>
              </a:ext>
            </a:extLst>
          </p:cNvPr>
          <p:cNvGraphicFramePr>
            <a:graphicFrameLocks noChangeAspect="1"/>
          </p:cNvGraphicFramePr>
          <p:nvPr/>
        </p:nvGraphicFramePr>
        <p:xfrm>
          <a:off x="1" y="0"/>
          <a:ext cx="1504951" cy="1104900"/>
        </p:xfrm>
        <a:graphic>
          <a:graphicData uri="http://schemas.openxmlformats.org/presentationml/2006/ole">
            <mc:AlternateContent xmlns:mc="http://schemas.openxmlformats.org/markup-compatibility/2006">
              <mc:Choice xmlns:v="urn:schemas-microsoft-com:vml" Requires="v">
                <p:oleObj spid="_x0000_s3084" name="Photo Editor 照片" r:id="rId14" imgW="4563112" imgH="4466667" progId="MSPhotoEd.3">
                  <p:embed/>
                </p:oleObj>
              </mc:Choice>
              <mc:Fallback>
                <p:oleObj name="Photo Editor 照片" r:id="rId14" imgW="4563112" imgH="4466667" progId="MSPhotoEd.3">
                  <p:embed/>
                  <p:pic>
                    <p:nvPicPr>
                      <p:cNvPr id="0" name="Object 1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 y="0"/>
                        <a:ext cx="1504951"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7" name="Rectangle 13">
            <a:extLst>
              <a:ext uri="{FF2B5EF4-FFF2-40B4-BE49-F238E27FC236}">
                <a16:creationId xmlns:a16="http://schemas.microsoft.com/office/drawing/2014/main" id="{B5316DF6-732F-4E7C-B515-6C6B907CF13A}"/>
              </a:ext>
            </a:extLst>
          </p:cNvPr>
          <p:cNvSpPr>
            <a:spLocks noChangeArrowheads="1"/>
          </p:cNvSpPr>
          <p:nvPr/>
        </p:nvSpPr>
        <p:spPr bwMode="auto">
          <a:xfrm>
            <a:off x="8695267" y="6400800"/>
            <a:ext cx="264687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楷体_GB2312" pitchFamily="49" charset="-122"/>
              </a:defRPr>
            </a:lvl1pPr>
            <a:lvl2pPr marL="742950" indent="-285750">
              <a:defRPr kumimoji="1" sz="2400">
                <a:solidFill>
                  <a:schemeClr val="tx1"/>
                </a:solidFill>
                <a:latin typeface="Times New Roman" panose="02020603050405020304" pitchFamily="18" charset="0"/>
                <a:ea typeface="楷体_GB2312" pitchFamily="49" charset="-122"/>
              </a:defRPr>
            </a:lvl2pPr>
            <a:lvl3pPr marL="1143000" indent="-228600">
              <a:defRPr kumimoji="1" sz="2400">
                <a:solidFill>
                  <a:schemeClr val="tx1"/>
                </a:solidFill>
                <a:latin typeface="Times New Roman" panose="02020603050405020304" pitchFamily="18" charset="0"/>
                <a:ea typeface="楷体_GB2312" pitchFamily="49" charset="-122"/>
              </a:defRPr>
            </a:lvl3pPr>
            <a:lvl4pPr marL="1600200" indent="-228600">
              <a:defRPr kumimoji="1" sz="2400">
                <a:solidFill>
                  <a:schemeClr val="tx1"/>
                </a:solidFill>
                <a:latin typeface="Times New Roman" panose="02020603050405020304" pitchFamily="18" charset="0"/>
                <a:ea typeface="楷体_GB2312" pitchFamily="49" charset="-122"/>
              </a:defRPr>
            </a:lvl4pPr>
            <a:lvl5pPr marL="2057400" indent="-228600">
              <a:defRPr kumimoji="1"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defRPr/>
            </a:pPr>
            <a:r>
              <a:rPr lang="zh-CN" altLang="en-US" sz="2400" b="1"/>
              <a:t>国际经济贸易学院</a:t>
            </a:r>
          </a:p>
        </p:txBody>
      </p:sp>
    </p:spTree>
  </p:cSld>
  <p:clrMap bg1="lt1" tx1="dk1" bg2="lt2" tx2="dk2" accent1="accent1" accent2="accent2" accent3="accent3" accent4="accent4" accent5="accent5" accent6="accent6" hlink="hlink" folHlink="fol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2pPr>
      <a:lvl3pPr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3pPr>
      <a:lvl4pPr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4pPr>
      <a:lvl5pPr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B4E0EFA-BADE-4E5F-A544-983868D85111}"/>
              </a:ext>
            </a:extLst>
          </p:cNvPr>
          <p:cNvSpPr>
            <a:spLocks noGrp="1" noChangeArrowheads="1"/>
          </p:cNvSpPr>
          <p:nvPr>
            <p:ph type="title"/>
          </p:nvPr>
        </p:nvSpPr>
        <p:spPr bwMode="auto">
          <a:xfrm>
            <a:off x="914400" y="6096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4099" name="Rectangle 3">
            <a:extLst>
              <a:ext uri="{FF2B5EF4-FFF2-40B4-BE49-F238E27FC236}">
                <a16:creationId xmlns:a16="http://schemas.microsoft.com/office/drawing/2014/main" id="{EFC73953-9132-4ED5-AFC8-E3F8854A5146}"/>
              </a:ext>
            </a:extLst>
          </p:cNvPr>
          <p:cNvSpPr>
            <a:spLocks noGrp="1" noChangeArrowheads="1"/>
          </p:cNvSpPr>
          <p:nvPr>
            <p:ph type="body" idx="1"/>
          </p:nvPr>
        </p:nvSpPr>
        <p:spPr bwMode="auto">
          <a:xfrm>
            <a:off x="914400" y="19812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graphicFrame>
        <p:nvGraphicFramePr>
          <p:cNvPr id="4100" name="Object 11">
            <a:extLst>
              <a:ext uri="{FF2B5EF4-FFF2-40B4-BE49-F238E27FC236}">
                <a16:creationId xmlns:a16="http://schemas.microsoft.com/office/drawing/2014/main" id="{90365DD3-2B4D-43CD-B498-610231555A16}"/>
              </a:ext>
            </a:extLst>
          </p:cNvPr>
          <p:cNvGraphicFramePr>
            <a:graphicFrameLocks noChangeAspect="1"/>
          </p:cNvGraphicFramePr>
          <p:nvPr/>
        </p:nvGraphicFramePr>
        <p:xfrm>
          <a:off x="1" y="0"/>
          <a:ext cx="1504951" cy="1104900"/>
        </p:xfrm>
        <a:graphic>
          <a:graphicData uri="http://schemas.openxmlformats.org/presentationml/2006/ole">
            <mc:AlternateContent xmlns:mc="http://schemas.openxmlformats.org/markup-compatibility/2006">
              <mc:Choice xmlns:v="urn:schemas-microsoft-com:vml" Requires="v">
                <p:oleObj spid="_x0000_s4108" name="Photo Editor 照片" r:id="rId14" imgW="4563112" imgH="4466667" progId="MSPhotoEd.3">
                  <p:embed/>
                </p:oleObj>
              </mc:Choice>
              <mc:Fallback>
                <p:oleObj name="Photo Editor 照片" r:id="rId14" imgW="4563112" imgH="4466667" progId="MSPhotoEd.3">
                  <p:embed/>
                  <p:pic>
                    <p:nvPicPr>
                      <p:cNvPr id="0" name="Object 1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 y="0"/>
                        <a:ext cx="1504951"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1" name="Rectangle 12">
            <a:extLst>
              <a:ext uri="{FF2B5EF4-FFF2-40B4-BE49-F238E27FC236}">
                <a16:creationId xmlns:a16="http://schemas.microsoft.com/office/drawing/2014/main" id="{FB16335D-7265-4D20-8AED-5957FC87435C}"/>
              </a:ext>
            </a:extLst>
          </p:cNvPr>
          <p:cNvSpPr>
            <a:spLocks noChangeArrowheads="1"/>
          </p:cNvSpPr>
          <p:nvPr/>
        </p:nvSpPr>
        <p:spPr bwMode="auto">
          <a:xfrm>
            <a:off x="8331200" y="64008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楷体_GB2312" pitchFamily="49" charset="-122"/>
              </a:defRPr>
            </a:lvl1pPr>
            <a:lvl2pPr marL="742950" indent="-285750">
              <a:defRPr kumimoji="1" sz="2400">
                <a:solidFill>
                  <a:schemeClr val="tx1"/>
                </a:solidFill>
                <a:latin typeface="Times New Roman" panose="02020603050405020304" pitchFamily="18" charset="0"/>
                <a:ea typeface="楷体_GB2312" pitchFamily="49" charset="-122"/>
              </a:defRPr>
            </a:lvl2pPr>
            <a:lvl3pPr marL="1143000" indent="-228600">
              <a:defRPr kumimoji="1" sz="2400">
                <a:solidFill>
                  <a:schemeClr val="tx1"/>
                </a:solidFill>
                <a:latin typeface="Times New Roman" panose="02020603050405020304" pitchFamily="18" charset="0"/>
                <a:ea typeface="楷体_GB2312" pitchFamily="49" charset="-122"/>
              </a:defRPr>
            </a:lvl3pPr>
            <a:lvl4pPr marL="1600200" indent="-228600">
              <a:defRPr kumimoji="1" sz="2400">
                <a:solidFill>
                  <a:schemeClr val="tx1"/>
                </a:solidFill>
                <a:latin typeface="Times New Roman" panose="02020603050405020304" pitchFamily="18" charset="0"/>
                <a:ea typeface="楷体_GB2312" pitchFamily="49" charset="-122"/>
              </a:defRPr>
            </a:lvl4pPr>
            <a:lvl5pPr marL="2057400" indent="-228600">
              <a:defRPr kumimoji="1"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ctr" eaLnBrk="1" hangingPunct="1">
              <a:defRPr/>
            </a:pPr>
            <a:r>
              <a:rPr lang="zh-CN" altLang="en-US" sz="2400" b="1">
                <a:ea typeface="华文行楷" panose="02010800040101010101" pitchFamily="2" charset="-122"/>
              </a:rPr>
              <a:t>国际经济贸易学院</a:t>
            </a:r>
          </a:p>
        </p:txBody>
      </p:sp>
    </p:spTree>
  </p:cSld>
  <p:clrMap bg1="lt1" tx1="dk1" bg2="lt2" tx2="dk2" accent1="accent1" accent2="accent2" accent3="accent3" accent4="accent4" accent5="accent5" accent6="accent6" hlink="hlink" folHlink="folHlink"/>
  <p:sldLayoutIdLst>
    <p:sldLayoutId id="2147484244" r:id="rId1"/>
    <p:sldLayoutId id="2147484245" r:id="rId2"/>
    <p:sldLayoutId id="2147484246" r:id="rId3"/>
    <p:sldLayoutId id="2147484247" r:id="rId4"/>
    <p:sldLayoutId id="2147484248" r:id="rId5"/>
    <p:sldLayoutId id="2147484249" r:id="rId6"/>
    <p:sldLayoutId id="2147484250" r:id="rId7"/>
    <p:sldLayoutId id="2147484251" r:id="rId8"/>
    <p:sldLayoutId id="2147484252" r:id="rId9"/>
    <p:sldLayoutId id="2147484253" r:id="rId10"/>
    <p:sldLayoutId id="2147484254"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2pPr>
      <a:lvl3pPr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3pPr>
      <a:lvl4pPr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4pPr>
      <a:lvl5pPr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BF267932-B304-46C2-8A17-5E795F1E17F4}"/>
              </a:ext>
            </a:extLst>
          </p:cNvPr>
          <p:cNvSpPr>
            <a:spLocks noGrp="1" noRot="1" noChangeArrowheads="1"/>
          </p:cNvSpPr>
          <p:nvPr>
            <p:ph type="ctrTitle" idx="4294967295"/>
          </p:nvPr>
        </p:nvSpPr>
        <p:spPr>
          <a:xfrm>
            <a:off x="-24680" y="1196976"/>
            <a:ext cx="12216680" cy="1008063"/>
          </a:xfrm>
        </p:spPr>
        <p:txBody>
          <a:bodyPr/>
          <a:lstStyle/>
          <a:p>
            <a:pPr>
              <a:defRPr/>
            </a:pPr>
            <a:r>
              <a:rPr lang="zh-CN" altLang="en-US" sz="4000" dirty="0">
                <a:solidFill>
                  <a:schemeClr val="tx1"/>
                </a:solidFill>
                <a:latin typeface="华文中宋" panose="02010600040101010101" pitchFamily="2" charset="-122"/>
                <a:ea typeface="华文中宋" panose="02010600040101010101" pitchFamily="2" charset="-122"/>
              </a:rPr>
              <a:t>第</a:t>
            </a:r>
            <a:r>
              <a:rPr lang="en-US" altLang="zh-CN" sz="4000" dirty="0">
                <a:solidFill>
                  <a:schemeClr val="tx1"/>
                </a:solidFill>
                <a:latin typeface="华文中宋" panose="02010600040101010101" pitchFamily="2" charset="-122"/>
                <a:ea typeface="华文中宋" panose="02010600040101010101" pitchFamily="2" charset="-122"/>
              </a:rPr>
              <a:t>7</a:t>
            </a:r>
            <a:r>
              <a:rPr lang="zh-CN" altLang="en-US" sz="4000" dirty="0">
                <a:solidFill>
                  <a:schemeClr val="tx1"/>
                </a:solidFill>
                <a:latin typeface="华文中宋" panose="02010600040101010101" pitchFamily="2" charset="-122"/>
                <a:ea typeface="华文中宋" panose="02010600040101010101" pitchFamily="2" charset="-122"/>
              </a:rPr>
              <a:t>章 含有定性信息的多元回归分析 </a:t>
            </a:r>
          </a:p>
        </p:txBody>
      </p:sp>
      <p:sp>
        <p:nvSpPr>
          <p:cNvPr id="8195" name="Rectangle 3">
            <a:extLst>
              <a:ext uri="{FF2B5EF4-FFF2-40B4-BE49-F238E27FC236}">
                <a16:creationId xmlns:a16="http://schemas.microsoft.com/office/drawing/2014/main" id="{5830815D-55F1-4340-A19B-E628786F7C4D}"/>
              </a:ext>
            </a:extLst>
          </p:cNvPr>
          <p:cNvSpPr>
            <a:spLocks noGrp="1" noRot="1" noChangeArrowheads="1"/>
          </p:cNvSpPr>
          <p:nvPr>
            <p:ph type="subTitle" idx="4294967295"/>
          </p:nvPr>
        </p:nvSpPr>
        <p:spPr>
          <a:xfrm>
            <a:off x="3136900" y="2276475"/>
            <a:ext cx="7531100" cy="4032250"/>
          </a:xfrm>
        </p:spPr>
        <p:txBody>
          <a:bodyPr/>
          <a:lstStyle/>
          <a:p>
            <a:pPr marL="0" indent="0">
              <a:buNone/>
              <a:defRPr/>
            </a:pPr>
            <a:r>
              <a:rPr lang="zh-CN" altLang="en-US" sz="2400" b="1" dirty="0">
                <a:latin typeface="+mn-ea"/>
              </a:rPr>
              <a:t>提要</a:t>
            </a:r>
            <a:endParaRPr lang="en-US" altLang="zh-CN" sz="2400" b="1" dirty="0">
              <a:latin typeface="+mn-ea"/>
            </a:endParaRPr>
          </a:p>
          <a:p>
            <a:pPr marL="0" indent="0">
              <a:buNone/>
              <a:defRPr/>
            </a:pPr>
            <a:r>
              <a:rPr lang="zh-CN" altLang="en-US" sz="2400" dirty="0">
                <a:cs typeface="Times New Roman" panose="02020603050405020304" pitchFamily="18" charset="0"/>
              </a:rPr>
              <a:t>一、对定性信息的描述</a:t>
            </a:r>
            <a:endParaRPr lang="en-US" altLang="zh-CN" sz="2400" dirty="0">
              <a:cs typeface="Times New Roman" panose="02020603050405020304" pitchFamily="18" charset="0"/>
            </a:endParaRPr>
          </a:p>
          <a:p>
            <a:pPr marL="0" indent="0">
              <a:buNone/>
              <a:defRPr/>
            </a:pPr>
            <a:r>
              <a:rPr lang="zh-CN" altLang="en-US" sz="2400" dirty="0">
                <a:cs typeface="Times New Roman" panose="02020603050405020304" pitchFamily="18" charset="0"/>
              </a:rPr>
              <a:t>二、只有一个虚拟自变量</a:t>
            </a:r>
            <a:endParaRPr lang="en-US" altLang="zh-CN" sz="2400" dirty="0">
              <a:cs typeface="Times New Roman" panose="02020603050405020304" pitchFamily="18" charset="0"/>
            </a:endParaRPr>
          </a:p>
          <a:p>
            <a:pPr marL="0" indent="0">
              <a:buNone/>
              <a:defRPr/>
            </a:pPr>
            <a:r>
              <a:rPr lang="zh-CN" altLang="en-US" sz="2400" dirty="0">
                <a:cs typeface="Times New Roman" panose="02020603050405020304" pitchFamily="18" charset="0"/>
              </a:rPr>
              <a:t>三、有多个类别的虚拟变量</a:t>
            </a:r>
            <a:endParaRPr lang="en-US" altLang="zh-CN" sz="2400" dirty="0">
              <a:cs typeface="Times New Roman" panose="02020603050405020304" pitchFamily="18" charset="0"/>
            </a:endParaRPr>
          </a:p>
          <a:p>
            <a:pPr marL="0" indent="0">
              <a:buNone/>
              <a:defRPr/>
            </a:pPr>
            <a:r>
              <a:rPr lang="zh-CN" altLang="en-US" sz="2400" dirty="0">
                <a:cs typeface="Times New Roman" panose="02020603050405020304" pitchFamily="18" charset="0"/>
              </a:rPr>
              <a:t>四、有虚拟变量的交互作用</a:t>
            </a:r>
            <a:endParaRPr lang="en-US" altLang="zh-CN" sz="2400" dirty="0">
              <a:cs typeface="Times New Roman" panose="02020603050405020304" pitchFamily="18" charset="0"/>
            </a:endParaRPr>
          </a:p>
          <a:p>
            <a:pPr marL="0" indent="0">
              <a:buNone/>
              <a:defRPr/>
            </a:pPr>
            <a:r>
              <a:rPr lang="zh-CN" altLang="en-US" sz="2400" dirty="0">
                <a:cs typeface="Times New Roman" panose="02020603050405020304" pitchFamily="18" charset="0"/>
              </a:rPr>
              <a:t>五、二值因变量</a:t>
            </a:r>
            <a:endParaRPr lang="en-US" altLang="zh-CN" sz="2400" dirty="0">
              <a:cs typeface="Times New Roman" panose="02020603050405020304" pitchFamily="18" charset="0"/>
            </a:endParaRPr>
          </a:p>
          <a:p>
            <a:pPr marL="0" indent="0">
              <a:buNone/>
              <a:defRPr/>
            </a:pPr>
            <a:r>
              <a:rPr lang="zh-CN" altLang="en-US" sz="2400" dirty="0">
                <a:cs typeface="Times New Roman" panose="02020603050405020304" pitchFamily="18" charset="0"/>
              </a:rPr>
              <a:t>六、对政策分析和项目评价再讨论</a:t>
            </a:r>
            <a:endParaRPr lang="en-US" altLang="zh-CN" sz="2400" dirty="0">
              <a:cs typeface="Times New Roman" panose="02020603050405020304" pitchFamily="18" charset="0"/>
            </a:endParaRPr>
          </a:p>
          <a:p>
            <a:pPr marL="0" indent="0">
              <a:buNone/>
              <a:defRPr/>
            </a:pPr>
            <a:r>
              <a:rPr lang="zh-CN" altLang="en-US" sz="2400" dirty="0">
                <a:cs typeface="Times New Roman" panose="02020603050405020304" pitchFamily="18" charset="0"/>
              </a:rPr>
              <a:t>七、离散因变量的回归结果解释</a:t>
            </a:r>
            <a:endParaRPr lang="en-US" altLang="zh-CN" sz="2400" dirty="0">
              <a:cs typeface="Times New Roman" panose="02020603050405020304" pitchFamily="18" charset="0"/>
            </a:endParaRPr>
          </a:p>
          <a:p>
            <a:pPr marL="0" indent="0">
              <a:buNone/>
              <a:defRPr/>
            </a:pPr>
            <a:endParaRPr lang="en-US" altLang="zh-CN" sz="2600" b="1" dirty="0"/>
          </a:p>
          <a:p>
            <a:pPr marL="0" indent="0">
              <a:buNone/>
              <a:defRPr/>
            </a:pPr>
            <a:endParaRPr lang="zh-CN" altLang="en-US" sz="2600" b="1"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diamond(in)">
                                      <p:cBhvr>
                                        <p:cTn id="7" dur="2000"/>
                                        <p:tgtEl>
                                          <p:spTgt spid="8194"/>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8195">
                                            <p:txEl>
                                              <p:pRg st="0" end="0"/>
                                            </p:txEl>
                                          </p:spTgt>
                                        </p:tgtEl>
                                        <p:attrNameLst>
                                          <p:attrName>style.visibility</p:attrName>
                                        </p:attrNameLst>
                                      </p:cBhvr>
                                      <p:to>
                                        <p:strVal val="visible"/>
                                      </p:to>
                                    </p:set>
                                    <p:animEffect transition="in" filter="diamond(in)">
                                      <p:cBhvr>
                                        <p:cTn id="10" dur="2000"/>
                                        <p:tgtEl>
                                          <p:spTgt spid="8195">
                                            <p:txEl>
                                              <p:pRg st="0" end="0"/>
                                            </p:txEl>
                                          </p:spTgt>
                                        </p:tgtEl>
                                      </p:cBhvr>
                                    </p:animEffect>
                                  </p:childTnLst>
                                </p:cTn>
                              </p:par>
                              <p:par>
                                <p:cTn id="11" presetID="8" presetClass="entr" presetSubtype="16" fill="hold" grpId="0" nodeType="withEffect">
                                  <p:stCondLst>
                                    <p:cond delay="0"/>
                                  </p:stCondLst>
                                  <p:childTnLst>
                                    <p:set>
                                      <p:cBhvr>
                                        <p:cTn id="12" dur="1" fill="hold">
                                          <p:stCondLst>
                                            <p:cond delay="0"/>
                                          </p:stCondLst>
                                        </p:cTn>
                                        <p:tgtEl>
                                          <p:spTgt spid="8195">
                                            <p:txEl>
                                              <p:pRg st="1" end="1"/>
                                            </p:txEl>
                                          </p:spTgt>
                                        </p:tgtEl>
                                        <p:attrNameLst>
                                          <p:attrName>style.visibility</p:attrName>
                                        </p:attrNameLst>
                                      </p:cBhvr>
                                      <p:to>
                                        <p:strVal val="visible"/>
                                      </p:to>
                                    </p:set>
                                    <p:animEffect transition="in" filter="diamond(in)">
                                      <p:cBhvr>
                                        <p:cTn id="13" dur="2000"/>
                                        <p:tgtEl>
                                          <p:spTgt spid="8195">
                                            <p:txEl>
                                              <p:pRg st="1" end="1"/>
                                            </p:txEl>
                                          </p:spTgt>
                                        </p:tgtEl>
                                      </p:cBhvr>
                                    </p:animEffect>
                                  </p:childTnLst>
                                </p:cTn>
                              </p:par>
                              <p:par>
                                <p:cTn id="14" presetID="8" presetClass="entr" presetSubtype="16" fill="hold" grpId="0" nodeType="withEffect">
                                  <p:stCondLst>
                                    <p:cond delay="0"/>
                                  </p:stCondLst>
                                  <p:childTnLst>
                                    <p:set>
                                      <p:cBhvr>
                                        <p:cTn id="15" dur="1" fill="hold">
                                          <p:stCondLst>
                                            <p:cond delay="0"/>
                                          </p:stCondLst>
                                        </p:cTn>
                                        <p:tgtEl>
                                          <p:spTgt spid="8195">
                                            <p:txEl>
                                              <p:pRg st="2" end="2"/>
                                            </p:txEl>
                                          </p:spTgt>
                                        </p:tgtEl>
                                        <p:attrNameLst>
                                          <p:attrName>style.visibility</p:attrName>
                                        </p:attrNameLst>
                                      </p:cBhvr>
                                      <p:to>
                                        <p:strVal val="visible"/>
                                      </p:to>
                                    </p:set>
                                    <p:animEffect transition="in" filter="diamond(in)">
                                      <p:cBhvr>
                                        <p:cTn id="16" dur="2000"/>
                                        <p:tgtEl>
                                          <p:spTgt spid="8195">
                                            <p:txEl>
                                              <p:pRg st="2" end="2"/>
                                            </p:txEl>
                                          </p:spTgt>
                                        </p:tgtEl>
                                      </p:cBhvr>
                                    </p:animEffect>
                                  </p:childTnLst>
                                </p:cTn>
                              </p:par>
                              <p:par>
                                <p:cTn id="17" presetID="8" presetClass="entr" presetSubtype="16" fill="hold" grpId="0" nodeType="withEffect">
                                  <p:stCondLst>
                                    <p:cond delay="0"/>
                                  </p:stCondLst>
                                  <p:childTnLst>
                                    <p:set>
                                      <p:cBhvr>
                                        <p:cTn id="18" dur="1" fill="hold">
                                          <p:stCondLst>
                                            <p:cond delay="0"/>
                                          </p:stCondLst>
                                        </p:cTn>
                                        <p:tgtEl>
                                          <p:spTgt spid="8195">
                                            <p:txEl>
                                              <p:pRg st="3" end="3"/>
                                            </p:txEl>
                                          </p:spTgt>
                                        </p:tgtEl>
                                        <p:attrNameLst>
                                          <p:attrName>style.visibility</p:attrName>
                                        </p:attrNameLst>
                                      </p:cBhvr>
                                      <p:to>
                                        <p:strVal val="visible"/>
                                      </p:to>
                                    </p:set>
                                    <p:animEffect transition="in" filter="diamond(in)">
                                      <p:cBhvr>
                                        <p:cTn id="19" dur="2000"/>
                                        <p:tgtEl>
                                          <p:spTgt spid="8195">
                                            <p:txEl>
                                              <p:pRg st="3" end="3"/>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8" presetClass="entr" presetSubtype="16" fill="hold" grpId="0" nodeType="clickEffect">
                                  <p:stCondLst>
                                    <p:cond delay="0"/>
                                  </p:stCondLst>
                                  <p:childTnLst>
                                    <p:set>
                                      <p:cBhvr>
                                        <p:cTn id="23" dur="1" fill="hold">
                                          <p:stCondLst>
                                            <p:cond delay="0"/>
                                          </p:stCondLst>
                                        </p:cTn>
                                        <p:tgtEl>
                                          <p:spTgt spid="8195">
                                            <p:txEl>
                                              <p:pRg st="4" end="4"/>
                                            </p:txEl>
                                          </p:spTgt>
                                        </p:tgtEl>
                                        <p:attrNameLst>
                                          <p:attrName>style.visibility</p:attrName>
                                        </p:attrNameLst>
                                      </p:cBhvr>
                                      <p:to>
                                        <p:strVal val="visible"/>
                                      </p:to>
                                    </p:set>
                                    <p:animEffect transition="in" filter="diamond(in)">
                                      <p:cBhvr>
                                        <p:cTn id="24" dur="2000"/>
                                        <p:tgtEl>
                                          <p:spTgt spid="8195">
                                            <p:txEl>
                                              <p:pRg st="4" end="4"/>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8" presetClass="entr" presetSubtype="16" fill="hold" grpId="0" nodeType="clickEffect">
                                  <p:stCondLst>
                                    <p:cond delay="0"/>
                                  </p:stCondLst>
                                  <p:childTnLst>
                                    <p:set>
                                      <p:cBhvr>
                                        <p:cTn id="28" dur="1" fill="hold">
                                          <p:stCondLst>
                                            <p:cond delay="0"/>
                                          </p:stCondLst>
                                        </p:cTn>
                                        <p:tgtEl>
                                          <p:spTgt spid="8195">
                                            <p:txEl>
                                              <p:pRg st="5" end="5"/>
                                            </p:txEl>
                                          </p:spTgt>
                                        </p:tgtEl>
                                        <p:attrNameLst>
                                          <p:attrName>style.visibility</p:attrName>
                                        </p:attrNameLst>
                                      </p:cBhvr>
                                      <p:to>
                                        <p:strVal val="visible"/>
                                      </p:to>
                                    </p:set>
                                    <p:animEffect transition="in" filter="diamond(in)">
                                      <p:cBhvr>
                                        <p:cTn id="29" dur="2000"/>
                                        <p:tgtEl>
                                          <p:spTgt spid="8195">
                                            <p:txEl>
                                              <p:pRg st="5" end="5"/>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8" presetClass="entr" presetSubtype="16" fill="hold" grpId="0" nodeType="clickEffect">
                                  <p:stCondLst>
                                    <p:cond delay="0"/>
                                  </p:stCondLst>
                                  <p:childTnLst>
                                    <p:set>
                                      <p:cBhvr>
                                        <p:cTn id="33" dur="1" fill="hold">
                                          <p:stCondLst>
                                            <p:cond delay="0"/>
                                          </p:stCondLst>
                                        </p:cTn>
                                        <p:tgtEl>
                                          <p:spTgt spid="8195">
                                            <p:txEl>
                                              <p:pRg st="6" end="6"/>
                                            </p:txEl>
                                          </p:spTgt>
                                        </p:tgtEl>
                                        <p:attrNameLst>
                                          <p:attrName>style.visibility</p:attrName>
                                        </p:attrNameLst>
                                      </p:cBhvr>
                                      <p:to>
                                        <p:strVal val="visible"/>
                                      </p:to>
                                    </p:set>
                                    <p:animEffect transition="in" filter="diamond(in)">
                                      <p:cBhvr>
                                        <p:cTn id="34" dur="2000"/>
                                        <p:tgtEl>
                                          <p:spTgt spid="8195">
                                            <p:txEl>
                                              <p:pRg st="6" end="6"/>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8" presetClass="entr" presetSubtype="16" fill="hold" grpId="0" nodeType="clickEffect">
                                  <p:stCondLst>
                                    <p:cond delay="0"/>
                                  </p:stCondLst>
                                  <p:childTnLst>
                                    <p:set>
                                      <p:cBhvr>
                                        <p:cTn id="38" dur="1" fill="hold">
                                          <p:stCondLst>
                                            <p:cond delay="0"/>
                                          </p:stCondLst>
                                        </p:cTn>
                                        <p:tgtEl>
                                          <p:spTgt spid="8195">
                                            <p:txEl>
                                              <p:pRg st="7" end="7"/>
                                            </p:txEl>
                                          </p:spTgt>
                                        </p:tgtEl>
                                        <p:attrNameLst>
                                          <p:attrName>style.visibility</p:attrName>
                                        </p:attrNameLst>
                                      </p:cBhvr>
                                      <p:to>
                                        <p:strVal val="visible"/>
                                      </p:to>
                                    </p:set>
                                    <p:animEffect transition="in" filter="diamond(in)">
                                      <p:cBhvr>
                                        <p:cTn id="39" dur="2000"/>
                                        <p:tgtEl>
                                          <p:spTgt spid="819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bldLvl="0" autoUpdateAnimBg="0"/>
      <p:bldP spid="8195" grpId="0" build="p"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图片 1">
            <a:extLst>
              <a:ext uri="{FF2B5EF4-FFF2-40B4-BE49-F238E27FC236}">
                <a16:creationId xmlns:a16="http://schemas.microsoft.com/office/drawing/2014/main" id="{FA49EF10-9050-4C1A-B456-5A742229422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1424" y="1340768"/>
            <a:ext cx="10274658" cy="5328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图片 1">
            <a:extLst>
              <a:ext uri="{FF2B5EF4-FFF2-40B4-BE49-F238E27FC236}">
                <a16:creationId xmlns:a16="http://schemas.microsoft.com/office/drawing/2014/main" id="{C1D993C3-EC86-448E-A4E1-A972473F276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1424" y="1340768"/>
            <a:ext cx="10440532" cy="525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图片 1">
            <a:extLst>
              <a:ext uri="{FF2B5EF4-FFF2-40B4-BE49-F238E27FC236}">
                <a16:creationId xmlns:a16="http://schemas.microsoft.com/office/drawing/2014/main" id="{8357A8D1-3367-49C9-95DD-A8EB0FBE461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6504" y="1393825"/>
            <a:ext cx="10718992" cy="1368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 name="图片 3">
            <a:extLst>
              <a:ext uri="{FF2B5EF4-FFF2-40B4-BE49-F238E27FC236}">
                <a16:creationId xmlns:a16="http://schemas.microsoft.com/office/drawing/2014/main" id="{4420AA0C-05FB-42C6-B572-8F67EFDB7A5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3432" y="2708920"/>
            <a:ext cx="10453909" cy="3024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0482" name="图片 1">
            <a:extLst>
              <a:ext uri="{FF2B5EF4-FFF2-40B4-BE49-F238E27FC236}">
                <a16:creationId xmlns:a16="http://schemas.microsoft.com/office/drawing/2014/main" id="{364FAD21-20EB-4C3F-8B81-974B92D580E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4061" y="1628800"/>
            <a:ext cx="11114993"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图片 1">
            <a:extLst>
              <a:ext uri="{FF2B5EF4-FFF2-40B4-BE49-F238E27FC236}">
                <a16:creationId xmlns:a16="http://schemas.microsoft.com/office/drawing/2014/main" id="{98F52EB5-6F06-4DD4-B901-E7589357A25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7368" y="1916832"/>
            <a:ext cx="11533448" cy="331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1">
            <a:extLst>
              <a:ext uri="{FF2B5EF4-FFF2-40B4-BE49-F238E27FC236}">
                <a16:creationId xmlns:a16="http://schemas.microsoft.com/office/drawing/2014/main" id="{EFCF8A57-C91C-4F09-BC12-F093515194B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55440" y="1340768"/>
            <a:ext cx="10339116" cy="251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图片 2">
            <a:extLst>
              <a:ext uri="{FF2B5EF4-FFF2-40B4-BE49-F238E27FC236}">
                <a16:creationId xmlns:a16="http://schemas.microsoft.com/office/drawing/2014/main" id="{8C56E21D-AC9C-41AB-9EF8-6E83BCCB7B5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3432" y="3815702"/>
            <a:ext cx="10550783" cy="2349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a:extLst>
              <a:ext uri="{FF2B5EF4-FFF2-40B4-BE49-F238E27FC236}">
                <a16:creationId xmlns:a16="http://schemas.microsoft.com/office/drawing/2014/main" id="{EE88F3FD-9ABE-4EDF-9C0A-2389DD84D999}"/>
              </a:ext>
            </a:extLst>
          </p:cNvPr>
          <p:cNvSpPr>
            <a:spLocks noGrp="1" noRot="1" noChangeArrowheads="1"/>
          </p:cNvSpPr>
          <p:nvPr>
            <p:ph idx="4294967295"/>
          </p:nvPr>
        </p:nvSpPr>
        <p:spPr>
          <a:xfrm>
            <a:off x="839416" y="1628775"/>
            <a:ext cx="10513168" cy="4968577"/>
          </a:xfrm>
        </p:spPr>
        <p:txBody>
          <a:bodyPr/>
          <a:lstStyle/>
          <a:p>
            <a:pPr marL="0" indent="0">
              <a:buNone/>
            </a:pPr>
            <a:r>
              <a:rPr lang="zh-CN" altLang="en-US" sz="2400" b="1" dirty="0">
                <a:solidFill>
                  <a:srgbClr val="23029A"/>
                </a:solidFill>
                <a:cs typeface="Times New Roman" panose="02020603050405020304" pitchFamily="18" charset="0"/>
              </a:rPr>
              <a:t>例 </a:t>
            </a:r>
            <a:r>
              <a:rPr lang="en-US" altLang="zh-CN" sz="2400" b="1" dirty="0">
                <a:solidFill>
                  <a:srgbClr val="23029A"/>
                </a:solidFill>
                <a:cs typeface="Times New Roman" panose="02020603050405020304" pitchFamily="18" charset="0"/>
              </a:rPr>
              <a:t>7.3</a:t>
            </a:r>
            <a:r>
              <a:rPr lang="zh-CN" altLang="en-US" sz="2400" b="1" dirty="0">
                <a:solidFill>
                  <a:srgbClr val="23029A"/>
                </a:solidFill>
                <a:cs typeface="Times New Roman" panose="02020603050405020304" pitchFamily="18" charset="0"/>
              </a:rPr>
              <a:t>的解释</a:t>
            </a:r>
            <a:endParaRPr lang="en-US" altLang="zh-CN" sz="2400" b="1" dirty="0">
              <a:solidFill>
                <a:srgbClr val="23029A"/>
              </a:solidFill>
              <a:cs typeface="Times New Roman" panose="02020603050405020304" pitchFamily="18" charset="0"/>
            </a:endParaRPr>
          </a:p>
          <a:p>
            <a:pPr marL="0" indent="0">
              <a:buNone/>
            </a:pPr>
            <a:r>
              <a:rPr lang="zh-CN" altLang="en-US" sz="2000" dirty="0">
                <a:cs typeface="Times New Roman" panose="02020603050405020304" pitchFamily="18" charset="0"/>
              </a:rPr>
              <a:t>        像所有其他的自变量一样，我们需要知道，对定性变量所度量的影响是不是符合经济逻辑的。在方程（</a:t>
            </a:r>
            <a:r>
              <a:rPr lang="en-US" altLang="zh-CN" sz="2000" dirty="0">
                <a:cs typeface="Times New Roman" panose="02020603050405020304" pitchFamily="18" charset="0"/>
              </a:rPr>
              <a:t>7.7</a:t>
            </a:r>
            <a:r>
              <a:rPr lang="zh-CN" altLang="en-US" sz="2000" dirty="0">
                <a:cs typeface="Times New Roman" panose="02020603050405020304" pitchFamily="18" charset="0"/>
              </a:rPr>
              <a:t>） 中，得到津贴和没有得到津贴的企业之间在培训上的差异，是由于津贴的原因吗？</a:t>
            </a:r>
            <a:endParaRPr lang="en-US" altLang="zh-CN" sz="2000" dirty="0">
              <a:cs typeface="Times New Roman" panose="02020603050405020304" pitchFamily="18" charset="0"/>
            </a:endParaRPr>
          </a:p>
          <a:p>
            <a:pPr marL="0" indent="0">
              <a:buNone/>
            </a:pPr>
            <a:r>
              <a:rPr lang="en-US" altLang="zh-CN" sz="2000" dirty="0">
                <a:cs typeface="Times New Roman" panose="02020603050405020304" pitchFamily="18" charset="0"/>
              </a:rPr>
              <a:t>        </a:t>
            </a:r>
            <a:r>
              <a:rPr lang="zh-CN" altLang="en-US" sz="2000" dirty="0">
                <a:cs typeface="Times New Roman" panose="02020603050405020304" pitchFamily="18" charset="0"/>
              </a:rPr>
              <a:t>接受津贴会不会只是其他什么情况的一种表示呢？那些得到津贴的企业可能在没有得到津贴的情况下，一般也会更多地培训其工人。这个分析并 没有哪里告诉我们，所估计的是一种因果效应；我们必须知道企业得到津贴是如何决定的。我们只能希望，已经尽可能多地控制了那 些与企业是否得到津贴及其培训水平相关的因素。</a:t>
            </a:r>
            <a:endParaRPr lang="en-US" altLang="zh-CN" sz="2000" dirty="0">
              <a:cs typeface="Times New Roman" panose="02020603050405020304" pitchFamily="18" charset="0"/>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a:extLst>
              <a:ext uri="{FF2B5EF4-FFF2-40B4-BE49-F238E27FC236}">
                <a16:creationId xmlns:a16="http://schemas.microsoft.com/office/drawing/2014/main" id="{1E13E11C-E4C6-4A51-A3D0-B6E8A9AB0E64}"/>
              </a:ext>
            </a:extLst>
          </p:cNvPr>
          <p:cNvSpPr>
            <a:spLocks noGrp="1" noRot="1" noChangeArrowheads="1"/>
          </p:cNvSpPr>
          <p:nvPr>
            <p:ph type="body" sz="half" idx="4294967295"/>
          </p:nvPr>
        </p:nvSpPr>
        <p:spPr>
          <a:xfrm>
            <a:off x="767408" y="1268760"/>
            <a:ext cx="10657184" cy="5184429"/>
          </a:xfrm>
        </p:spPr>
        <p:txBody>
          <a:bodyPr/>
          <a:lstStyle/>
          <a:p>
            <a:pPr marL="0" indent="0">
              <a:lnSpc>
                <a:spcPct val="80000"/>
              </a:lnSpc>
              <a:buNone/>
              <a:defRPr/>
            </a:pPr>
            <a:r>
              <a:rPr lang="en-US" altLang="zh-CN" sz="2400" b="1" dirty="0">
                <a:latin typeface="+mn-ea"/>
              </a:rPr>
              <a:t>2</a:t>
            </a:r>
            <a:r>
              <a:rPr lang="zh-CN" altLang="en-US" sz="2400" b="1" dirty="0">
                <a:latin typeface="+mn-ea"/>
              </a:rPr>
              <a:t>、</a:t>
            </a:r>
            <a:r>
              <a:rPr lang="zh-CN" altLang="en-US" sz="2400" b="1" dirty="0">
                <a:latin typeface="+mn-ea"/>
                <a:cs typeface="Times New Roman" panose="02020603050405020304" pitchFamily="18" charset="0"/>
              </a:rPr>
              <a:t>当因变量为</a:t>
            </a:r>
            <a:r>
              <a:rPr lang="en-US" altLang="zh-CN" sz="2400" b="1" dirty="0">
                <a:latin typeface="+mn-ea"/>
                <a:cs typeface="Times New Roman" panose="02020603050405020304" pitchFamily="18" charset="0"/>
              </a:rPr>
              <a:t>log(y)</a:t>
            </a:r>
            <a:r>
              <a:rPr lang="zh-CN" altLang="en-US" sz="2400" b="1" dirty="0">
                <a:latin typeface="+mn-ea"/>
                <a:cs typeface="Times New Roman" panose="02020603050405020304" pitchFamily="18" charset="0"/>
              </a:rPr>
              <a:t>时，对虚拟解释变量系数的解释</a:t>
            </a:r>
            <a:endParaRPr lang="en-US" altLang="zh-CN" sz="2400" b="1" dirty="0">
              <a:latin typeface="+mn-ea"/>
              <a:cs typeface="Times New Roman" panose="02020603050405020304" pitchFamily="18" charset="0"/>
            </a:endParaRPr>
          </a:p>
          <a:p>
            <a:pPr marL="0" indent="538163">
              <a:lnSpc>
                <a:spcPct val="80000"/>
              </a:lnSpc>
              <a:buNone/>
              <a:defRPr/>
            </a:pPr>
            <a:r>
              <a:rPr lang="zh-CN" altLang="en-US" sz="2000" dirty="0">
                <a:latin typeface="+mn-ea"/>
                <a:cs typeface="Times New Roman" panose="02020603050405020304" pitchFamily="18" charset="0"/>
              </a:rPr>
              <a:t>在应用研究中有一个常见的设定：当自变量中有一个或多个虚拟变量时， 因变量则以对数形式出现。</a:t>
            </a:r>
            <a:endParaRPr lang="en-US" altLang="zh-CN" sz="2000" dirty="0">
              <a:latin typeface="+mn-ea"/>
              <a:cs typeface="Times New Roman" panose="02020603050405020304" pitchFamily="18" charset="0"/>
            </a:endParaRPr>
          </a:p>
          <a:p>
            <a:pPr marL="0" indent="538163">
              <a:lnSpc>
                <a:spcPct val="80000"/>
              </a:lnSpc>
              <a:buNone/>
              <a:defRPr/>
            </a:pPr>
            <a:r>
              <a:rPr lang="zh-CN" altLang="en-US" sz="2000" dirty="0">
                <a:latin typeface="+mn-ea"/>
                <a:cs typeface="Times New Roman" panose="02020603050405020304" pitchFamily="18" charset="0"/>
              </a:rPr>
              <a:t>在这种情况下，我们该如何解释虚拟变量的系数呢？通常，该系数具有一种百分比解释。</a:t>
            </a:r>
          </a:p>
        </p:txBody>
      </p:sp>
      <p:pic>
        <p:nvPicPr>
          <p:cNvPr id="24579" name="图片 1">
            <a:extLst>
              <a:ext uri="{FF2B5EF4-FFF2-40B4-BE49-F238E27FC236}">
                <a16:creationId xmlns:a16="http://schemas.microsoft.com/office/drawing/2014/main" id="{2563ABC3-5334-4A40-B194-FFCA489078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15480" y="2564904"/>
            <a:ext cx="9708658" cy="396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5" name="文本占位符 3">
            <a:extLst>
              <a:ext uri="{FF2B5EF4-FFF2-40B4-BE49-F238E27FC236}">
                <a16:creationId xmlns:a16="http://schemas.microsoft.com/office/drawing/2014/main" id="{DCC131AF-1BB0-42A7-98F9-BF51E24F67DF}"/>
              </a:ext>
            </a:extLst>
          </p:cNvPr>
          <p:cNvSpPr>
            <a:spLocks noGrp="1"/>
          </p:cNvSpPr>
          <p:nvPr>
            <p:ph type="body" sz="half" idx="4294967295"/>
          </p:nvPr>
        </p:nvSpPr>
        <p:spPr>
          <a:xfrm>
            <a:off x="551384" y="1377949"/>
            <a:ext cx="10116616" cy="466875"/>
          </a:xfrm>
        </p:spPr>
        <p:txBody>
          <a:bodyPr/>
          <a:lstStyle/>
          <a:p>
            <a:pPr marL="0" indent="0">
              <a:buNone/>
              <a:defRPr/>
            </a:pPr>
            <a:r>
              <a:rPr lang="zh-CN" altLang="en-US" sz="2400" b="1" dirty="0">
                <a:cs typeface="Times New Roman" panose="02020603050405020304" pitchFamily="18" charset="0"/>
              </a:rPr>
              <a:t>例 </a:t>
            </a:r>
            <a:r>
              <a:rPr lang="en-US" altLang="zh-CN" sz="2400" b="1" dirty="0">
                <a:cs typeface="Times New Roman" panose="02020603050405020304" pitchFamily="18" charset="0"/>
              </a:rPr>
              <a:t>7.4 </a:t>
            </a:r>
            <a:r>
              <a:rPr lang="zh-CN" altLang="en-US" sz="2400" b="1" dirty="0">
                <a:cs typeface="Times New Roman" panose="02020603050405020304" pitchFamily="18" charset="0"/>
              </a:rPr>
              <a:t>的解释</a:t>
            </a:r>
            <a:endParaRPr lang="en-US" altLang="zh-CN" sz="2400" b="1" dirty="0">
              <a:cs typeface="Times New Roman" panose="02020603050405020304" pitchFamily="18" charset="0"/>
            </a:endParaRPr>
          </a:p>
          <a:p>
            <a:pPr marL="0" indent="0">
              <a:buNone/>
              <a:defRPr/>
            </a:pPr>
            <a:endParaRPr lang="en-US" altLang="zh-CN" sz="2400" b="1" dirty="0">
              <a:solidFill>
                <a:srgbClr val="23029A"/>
              </a:solidFill>
              <a:cs typeface="Times New Roman" panose="02020603050405020304" pitchFamily="18" charset="0"/>
            </a:endParaRPr>
          </a:p>
          <a:p>
            <a:pPr>
              <a:defRPr/>
            </a:pPr>
            <a:endParaRPr lang="zh-CN" altLang="en-US" dirty="0"/>
          </a:p>
        </p:txBody>
      </p:sp>
      <p:pic>
        <p:nvPicPr>
          <p:cNvPr id="26627" name="图片 1">
            <a:extLst>
              <a:ext uri="{FF2B5EF4-FFF2-40B4-BE49-F238E27FC236}">
                <a16:creationId xmlns:a16="http://schemas.microsoft.com/office/drawing/2014/main" id="{3AF73D61-6A46-4C99-9EB2-BD88EA8959B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9376" y="1916832"/>
            <a:ext cx="11063737" cy="1150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8" name="图片 2">
            <a:extLst>
              <a:ext uri="{FF2B5EF4-FFF2-40B4-BE49-F238E27FC236}">
                <a16:creationId xmlns:a16="http://schemas.microsoft.com/office/drawing/2014/main" id="{A7A297FE-B8CA-44AB-A28F-06F5CF6B040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9483" y="3139380"/>
            <a:ext cx="11029142" cy="2665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a:extLst>
              <a:ext uri="{FF2B5EF4-FFF2-40B4-BE49-F238E27FC236}">
                <a16:creationId xmlns:a16="http://schemas.microsoft.com/office/drawing/2014/main" id="{8C6E8651-5E1F-4A1E-AAB1-60B53BE496A7}"/>
              </a:ext>
            </a:extLst>
          </p:cNvPr>
          <p:cNvSpPr>
            <a:spLocks noGrp="1" noChangeArrowheads="1"/>
          </p:cNvSpPr>
          <p:nvPr>
            <p:ph type="title" idx="4294967295"/>
          </p:nvPr>
        </p:nvSpPr>
        <p:spPr>
          <a:xfrm>
            <a:off x="551385" y="1196976"/>
            <a:ext cx="10081692" cy="792163"/>
          </a:xfrm>
        </p:spPr>
        <p:txBody>
          <a:bodyPr/>
          <a:lstStyle/>
          <a:p>
            <a:pPr algn="l"/>
            <a:r>
              <a:rPr lang="zh-CN" altLang="en-US" sz="3200" b="1" dirty="0">
                <a:solidFill>
                  <a:schemeClr val="tx1"/>
                </a:solidFill>
                <a:cs typeface="Times New Roman" panose="02020603050405020304" pitchFamily="18" charset="0"/>
              </a:rPr>
              <a:t>三、有多个类别的虚拟变量</a:t>
            </a:r>
            <a:endParaRPr lang="en-US" altLang="zh-CN" sz="3200" b="1" dirty="0">
              <a:solidFill>
                <a:schemeClr val="tx1"/>
              </a:solidFill>
              <a:cs typeface="Times New Roman" panose="02020603050405020304" pitchFamily="18" charset="0"/>
            </a:endParaRPr>
          </a:p>
        </p:txBody>
      </p:sp>
      <p:pic>
        <p:nvPicPr>
          <p:cNvPr id="27652" name="图片 2">
            <a:extLst>
              <a:ext uri="{FF2B5EF4-FFF2-40B4-BE49-F238E27FC236}">
                <a16:creationId xmlns:a16="http://schemas.microsoft.com/office/drawing/2014/main" id="{8DC2050B-5CFA-4E39-B2DA-0CBA5772E03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1385" y="2060848"/>
            <a:ext cx="11219289" cy="2448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内容占位符 2">
            <a:extLst>
              <a:ext uri="{FF2B5EF4-FFF2-40B4-BE49-F238E27FC236}">
                <a16:creationId xmlns:a16="http://schemas.microsoft.com/office/drawing/2014/main" id="{4B548A1E-3971-4FEA-9D36-A73C93CAC6C6}"/>
              </a:ext>
            </a:extLst>
          </p:cNvPr>
          <p:cNvSpPr>
            <a:spLocks noGrp="1" noChangeArrowheads="1"/>
          </p:cNvSpPr>
          <p:nvPr>
            <p:ph idx="4294967295"/>
          </p:nvPr>
        </p:nvSpPr>
        <p:spPr>
          <a:xfrm>
            <a:off x="695400" y="2205038"/>
            <a:ext cx="10945216" cy="4114800"/>
          </a:xfrm>
        </p:spPr>
        <p:txBody>
          <a:bodyPr/>
          <a:lstStyle/>
          <a:p>
            <a:r>
              <a:rPr lang="zh-CN" altLang="en-US" sz="2400" dirty="0">
                <a:cs typeface="Times New Roman" panose="02020603050405020304" pitchFamily="18" charset="0"/>
              </a:rPr>
              <a:t>前面几章的多元回归模型中的因变量和自变量都具有定量的含义，如小时工资率、受教育年数、大学平均成绩、空气污染量、企业销售水平和被拘捕次数等。在每种情况下，变量大小都传递了有用的信息。</a:t>
            </a:r>
            <a:endParaRPr lang="en-US" altLang="zh-CN" sz="2400" dirty="0">
              <a:cs typeface="Times New Roman" panose="02020603050405020304" pitchFamily="18" charset="0"/>
            </a:endParaRPr>
          </a:p>
          <a:p>
            <a:r>
              <a:rPr lang="zh-CN" altLang="en-US" sz="2400" dirty="0">
                <a:cs typeface="Times New Roman" panose="02020603050405020304" pitchFamily="18" charset="0"/>
              </a:rPr>
              <a:t>在经验研究中 ，还要在回归模型中考虑定性因素。人的性别或种族、企业所属的产业（制造业、零售业等）和城市所处的地理位置（比如南、北、西等）都被认为是定性因素。</a:t>
            </a:r>
            <a:endParaRPr lang="en-US" altLang="zh-CN" sz="2400" dirty="0">
              <a:cs typeface="Times New Roman" panose="02020603050405020304" pitchFamily="18" charset="0"/>
            </a:endParaRPr>
          </a:p>
          <a:p>
            <a:endParaRPr lang="zh-CN" altLang="zh-CN" sz="2400" dirty="0">
              <a:cs typeface="Times New Roman" panose="02020603050405020304" pitchFamily="18" charset="0"/>
            </a:endParaRPr>
          </a:p>
          <a:p>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5" name="图片 2">
            <a:extLst>
              <a:ext uri="{FF2B5EF4-FFF2-40B4-BE49-F238E27FC236}">
                <a16:creationId xmlns:a16="http://schemas.microsoft.com/office/drawing/2014/main" id="{F788CF1E-F9D9-4F0A-841A-3E8D68D487F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83432" y="1340768"/>
            <a:ext cx="10530586" cy="2714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6" name="图片 3">
            <a:extLst>
              <a:ext uri="{FF2B5EF4-FFF2-40B4-BE49-F238E27FC236}">
                <a16:creationId xmlns:a16="http://schemas.microsoft.com/office/drawing/2014/main" id="{4190363F-0625-49DD-93CC-CA913A192F6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3432" y="4437112"/>
            <a:ext cx="10503585" cy="1656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1">
            <a:extLst>
              <a:ext uri="{FF2B5EF4-FFF2-40B4-BE49-F238E27FC236}">
                <a16:creationId xmlns:a16="http://schemas.microsoft.com/office/drawing/2014/main" id="{1D304CB5-352E-4398-A74D-2B6BEF6C930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1424" y="1988840"/>
            <a:ext cx="10754311" cy="2736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图片 2">
            <a:extLst>
              <a:ext uri="{FF2B5EF4-FFF2-40B4-BE49-F238E27FC236}">
                <a16:creationId xmlns:a16="http://schemas.microsoft.com/office/drawing/2014/main" id="{0F1BA78F-4E83-4DED-AF27-58AC392555B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5400" y="1700808"/>
            <a:ext cx="10867411" cy="457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内容占位符 2">
            <a:extLst>
              <a:ext uri="{FF2B5EF4-FFF2-40B4-BE49-F238E27FC236}">
                <a16:creationId xmlns:a16="http://schemas.microsoft.com/office/drawing/2014/main" id="{0A26D53C-3B6B-4891-9EA4-77962433DF82}"/>
              </a:ext>
            </a:extLst>
          </p:cNvPr>
          <p:cNvSpPr>
            <a:spLocks noGrp="1" noChangeArrowheads="1"/>
          </p:cNvSpPr>
          <p:nvPr>
            <p:ph idx="4294967295"/>
          </p:nvPr>
        </p:nvSpPr>
        <p:spPr>
          <a:xfrm>
            <a:off x="407368" y="1268760"/>
            <a:ext cx="7627938" cy="433387"/>
          </a:xfrm>
        </p:spPr>
        <p:txBody>
          <a:bodyPr/>
          <a:lstStyle/>
          <a:p>
            <a:pPr marL="0" indent="0">
              <a:buNone/>
            </a:pPr>
            <a:r>
              <a:rPr lang="zh-CN" altLang="en-US" sz="2400" dirty="0"/>
              <a:t>思考题 </a:t>
            </a:r>
            <a:r>
              <a:rPr lang="en-US" altLang="zh-CN" sz="2400" dirty="0"/>
              <a:t>7.2</a:t>
            </a:r>
            <a:endParaRPr lang="zh-CN" altLang="en-US" sz="2400" dirty="0"/>
          </a:p>
        </p:txBody>
      </p:sp>
      <p:pic>
        <p:nvPicPr>
          <p:cNvPr id="31747" name="图片 3">
            <a:extLst>
              <a:ext uri="{FF2B5EF4-FFF2-40B4-BE49-F238E27FC236}">
                <a16:creationId xmlns:a16="http://schemas.microsoft.com/office/drawing/2014/main" id="{511F113B-D208-46D4-8C8B-1B488DAF3B5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19536" y="1340768"/>
            <a:ext cx="9051145" cy="4104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8" name="图片 4">
            <a:extLst>
              <a:ext uri="{FF2B5EF4-FFF2-40B4-BE49-F238E27FC236}">
                <a16:creationId xmlns:a16="http://schemas.microsoft.com/office/drawing/2014/main" id="{33EF4596-A3A0-4544-A1BD-2D5DB7195BD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75520" y="5413280"/>
            <a:ext cx="9051145" cy="674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图片 3">
            <a:extLst>
              <a:ext uri="{FF2B5EF4-FFF2-40B4-BE49-F238E27FC236}">
                <a16:creationId xmlns:a16="http://schemas.microsoft.com/office/drawing/2014/main" id="{3D1F0C77-87BB-4B3B-BD36-B76AC7BB282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3392" y="1628800"/>
            <a:ext cx="11082309" cy="3816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467854E-99C7-495A-A123-964DEC3C8894}"/>
              </a:ext>
            </a:extLst>
          </p:cNvPr>
          <p:cNvSpPr>
            <a:spLocks noGrp="1"/>
          </p:cNvSpPr>
          <p:nvPr>
            <p:ph idx="4294967295"/>
          </p:nvPr>
        </p:nvSpPr>
        <p:spPr>
          <a:xfrm>
            <a:off x="623392" y="1412777"/>
            <a:ext cx="9130209" cy="4713388"/>
          </a:xfrm>
        </p:spPr>
        <p:txBody>
          <a:bodyPr/>
          <a:lstStyle/>
          <a:p>
            <a:pPr marL="0" indent="0">
              <a:buNone/>
              <a:defRPr/>
            </a:pPr>
            <a:r>
              <a:rPr lang="en-US" altLang="zh-CN" sz="2400" b="1" dirty="0">
                <a:solidFill>
                  <a:srgbClr val="23029A"/>
                </a:solidFill>
                <a:latin typeface="+mn-ea"/>
              </a:rPr>
              <a:t>1</a:t>
            </a:r>
            <a:r>
              <a:rPr lang="zh-CN" altLang="en-US" sz="2400" b="1" dirty="0">
                <a:solidFill>
                  <a:srgbClr val="23029A"/>
                </a:solidFill>
                <a:latin typeface="+mn-ea"/>
              </a:rPr>
              <a:t>、用虚拟变量包含序数信息</a:t>
            </a:r>
          </a:p>
        </p:txBody>
      </p:sp>
      <p:pic>
        <p:nvPicPr>
          <p:cNvPr id="33795" name="图片 1">
            <a:extLst>
              <a:ext uri="{FF2B5EF4-FFF2-40B4-BE49-F238E27FC236}">
                <a16:creationId xmlns:a16="http://schemas.microsoft.com/office/drawing/2014/main" id="{E03F2B99-20B6-4882-AEDF-630C049D4F1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1513" y="1916832"/>
            <a:ext cx="10758014" cy="439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4C7BF33-93C6-4B5D-93F0-40BCD73C2BF2}"/>
              </a:ext>
            </a:extLst>
          </p:cNvPr>
          <p:cNvSpPr>
            <a:spLocks noGrp="1"/>
          </p:cNvSpPr>
          <p:nvPr>
            <p:ph idx="4294967295"/>
          </p:nvPr>
        </p:nvSpPr>
        <p:spPr>
          <a:xfrm>
            <a:off x="1497013" y="2675508"/>
            <a:ext cx="8266112" cy="340742"/>
          </a:xfrm>
        </p:spPr>
        <p:txBody>
          <a:bodyPr/>
          <a:lstStyle/>
          <a:p>
            <a:pPr marL="0" indent="0">
              <a:buNone/>
              <a:defRPr/>
            </a:pPr>
            <a:r>
              <a:rPr lang="zh-CN" altLang="en-US" sz="2000" b="1" dirty="0">
                <a:cs typeface="Times New Roman" panose="02020603050405020304" pitchFamily="18" charset="0"/>
              </a:rPr>
              <a:t>思考题 </a:t>
            </a:r>
            <a:r>
              <a:rPr lang="en-US" altLang="zh-CN" sz="2000" b="1" dirty="0">
                <a:cs typeface="Times New Roman" panose="02020603050405020304" pitchFamily="18" charset="0"/>
              </a:rPr>
              <a:t>7.3 </a:t>
            </a:r>
            <a:endParaRPr lang="zh-CN" altLang="en-US" sz="2000" b="1" dirty="0">
              <a:cs typeface="Times New Roman" panose="02020603050405020304" pitchFamily="18" charset="0"/>
            </a:endParaRPr>
          </a:p>
          <a:p>
            <a:pPr>
              <a:defRPr/>
            </a:pPr>
            <a:endParaRPr lang="zh-CN" altLang="en-US" dirty="0"/>
          </a:p>
        </p:txBody>
      </p:sp>
      <p:pic>
        <p:nvPicPr>
          <p:cNvPr id="34819" name="图片 2">
            <a:extLst>
              <a:ext uri="{FF2B5EF4-FFF2-40B4-BE49-F238E27FC236}">
                <a16:creationId xmlns:a16="http://schemas.microsoft.com/office/drawing/2014/main" id="{0FCC18BC-8DB1-4393-9612-117F11FE228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5480" y="1196752"/>
            <a:ext cx="9958240" cy="148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0" name="图片 3">
            <a:extLst>
              <a:ext uri="{FF2B5EF4-FFF2-40B4-BE49-F238E27FC236}">
                <a16:creationId xmlns:a16="http://schemas.microsoft.com/office/drawing/2014/main" id="{14FA7520-E98B-42A9-B1CC-D5E2A874470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50371" y="3212976"/>
            <a:ext cx="9544011" cy="3024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内容占位符 2">
            <a:extLst>
              <a:ext uri="{FF2B5EF4-FFF2-40B4-BE49-F238E27FC236}">
                <a16:creationId xmlns:a16="http://schemas.microsoft.com/office/drawing/2014/main" id="{20A95AE1-0E5B-477D-BF02-162834860AC8}"/>
              </a:ext>
            </a:extLst>
          </p:cNvPr>
          <p:cNvSpPr>
            <a:spLocks noGrp="1" noChangeArrowheads="1"/>
          </p:cNvSpPr>
          <p:nvPr>
            <p:ph idx="4294967295"/>
          </p:nvPr>
        </p:nvSpPr>
        <p:spPr>
          <a:xfrm>
            <a:off x="551384" y="1196752"/>
            <a:ext cx="9418116" cy="4962749"/>
          </a:xfrm>
        </p:spPr>
        <p:txBody>
          <a:bodyPr/>
          <a:lstStyle/>
          <a:p>
            <a:pPr marL="0" indent="0">
              <a:buNone/>
            </a:pPr>
            <a:r>
              <a:rPr lang="zh-CN" altLang="en-US" sz="2400" b="1" dirty="0">
                <a:solidFill>
                  <a:srgbClr val="23029A"/>
                </a:solidFill>
                <a:cs typeface="Times New Roman" panose="02020603050405020304" pitchFamily="18" charset="0"/>
              </a:rPr>
              <a:t>思考题 </a:t>
            </a:r>
            <a:r>
              <a:rPr lang="en-US" altLang="zh-CN" sz="2400" b="1" dirty="0">
                <a:solidFill>
                  <a:srgbClr val="23029A"/>
                </a:solidFill>
                <a:cs typeface="Times New Roman" panose="02020603050405020304" pitchFamily="18" charset="0"/>
              </a:rPr>
              <a:t>7.3 –</a:t>
            </a:r>
            <a:r>
              <a:rPr lang="zh-CN" altLang="en-US" sz="2400" b="1" dirty="0">
                <a:solidFill>
                  <a:srgbClr val="23029A"/>
                </a:solidFill>
                <a:cs typeface="Times New Roman" panose="02020603050405020304" pitchFamily="18" charset="0"/>
              </a:rPr>
              <a:t>续</a:t>
            </a:r>
            <a:endParaRPr lang="en-US" altLang="zh-CN" sz="2400" b="1" dirty="0">
              <a:solidFill>
                <a:srgbClr val="23029A"/>
              </a:solidFill>
              <a:cs typeface="Times New Roman" panose="02020603050405020304" pitchFamily="18" charset="0"/>
            </a:endParaRPr>
          </a:p>
          <a:p>
            <a:pPr marL="0" indent="0">
              <a:buNone/>
            </a:pPr>
            <a:endParaRPr lang="en-US" altLang="zh-CN" sz="2400" b="1" dirty="0">
              <a:solidFill>
                <a:srgbClr val="23029A"/>
              </a:solidFill>
              <a:cs typeface="Times New Roman" panose="02020603050405020304" pitchFamily="18" charset="0"/>
            </a:endParaRPr>
          </a:p>
          <a:p>
            <a:pPr marL="0" indent="0">
              <a:buNone/>
            </a:pPr>
            <a:endParaRPr lang="en-US" altLang="zh-CN" sz="2400" b="1" dirty="0">
              <a:solidFill>
                <a:srgbClr val="23029A"/>
              </a:solidFill>
              <a:cs typeface="Times New Roman" panose="02020603050405020304" pitchFamily="18" charset="0"/>
            </a:endParaRPr>
          </a:p>
          <a:p>
            <a:pPr marL="0" indent="0">
              <a:buNone/>
            </a:pPr>
            <a:endParaRPr lang="en-US" altLang="zh-CN" sz="2400" b="1" dirty="0">
              <a:solidFill>
                <a:srgbClr val="23029A"/>
              </a:solidFill>
              <a:cs typeface="Times New Roman" panose="02020603050405020304" pitchFamily="18" charset="0"/>
            </a:endParaRPr>
          </a:p>
          <a:p>
            <a:pPr marL="0" indent="0">
              <a:buNone/>
            </a:pPr>
            <a:endParaRPr lang="en-US" altLang="zh-CN" sz="2400" b="1" dirty="0">
              <a:solidFill>
                <a:srgbClr val="23029A"/>
              </a:solidFill>
              <a:cs typeface="Times New Roman" panose="02020603050405020304" pitchFamily="18" charset="0"/>
            </a:endParaRPr>
          </a:p>
          <a:p>
            <a:pPr marL="0" indent="0">
              <a:buNone/>
            </a:pPr>
            <a:r>
              <a:rPr lang="zh-CN" altLang="en-US" sz="2400" b="1" dirty="0">
                <a:solidFill>
                  <a:srgbClr val="23029A"/>
                </a:solidFill>
                <a:cs typeface="Times New Roman" panose="02020603050405020304" pitchFamily="18" charset="0"/>
              </a:rPr>
              <a:t>注意：</a:t>
            </a:r>
            <a:endParaRPr lang="en-US" altLang="zh-CN" sz="2400" b="1" dirty="0">
              <a:solidFill>
                <a:srgbClr val="23029A"/>
              </a:solidFill>
              <a:cs typeface="Times New Roman" panose="02020603050405020304" pitchFamily="18" charset="0"/>
            </a:endParaRPr>
          </a:p>
        </p:txBody>
      </p:sp>
      <p:pic>
        <p:nvPicPr>
          <p:cNvPr id="35843" name="图片 1">
            <a:extLst>
              <a:ext uri="{FF2B5EF4-FFF2-40B4-BE49-F238E27FC236}">
                <a16:creationId xmlns:a16="http://schemas.microsoft.com/office/drawing/2014/main" id="{3B08E124-DC35-4896-A19D-B6C3D0B7FBE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83432" y="1556297"/>
            <a:ext cx="10373168" cy="1872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4" name="图片 2">
            <a:extLst>
              <a:ext uri="{FF2B5EF4-FFF2-40B4-BE49-F238E27FC236}">
                <a16:creationId xmlns:a16="http://schemas.microsoft.com/office/drawing/2014/main" id="{8E5A4F68-70F4-4305-B3D5-F0A0A5C0D9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9513" y="3823916"/>
            <a:ext cx="10357087" cy="1552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内容占位符 2">
            <a:extLst>
              <a:ext uri="{FF2B5EF4-FFF2-40B4-BE49-F238E27FC236}">
                <a16:creationId xmlns:a16="http://schemas.microsoft.com/office/drawing/2014/main" id="{18C6AD0B-A4A7-4D98-8C91-5C9ED2B14E03}"/>
              </a:ext>
            </a:extLst>
          </p:cNvPr>
          <p:cNvSpPr>
            <a:spLocks noGrp="1" noChangeArrowheads="1"/>
          </p:cNvSpPr>
          <p:nvPr>
            <p:ph idx="4294967295"/>
          </p:nvPr>
        </p:nvSpPr>
        <p:spPr>
          <a:xfrm>
            <a:off x="695400" y="1268760"/>
            <a:ext cx="9058201" cy="4857403"/>
          </a:xfrm>
        </p:spPr>
        <p:txBody>
          <a:bodyPr/>
          <a:lstStyle/>
          <a:p>
            <a:pPr marL="0" indent="0">
              <a:buNone/>
            </a:pPr>
            <a:r>
              <a:rPr lang="zh-CN" altLang="en-US" sz="2000" b="1" dirty="0"/>
              <a:t>例题 </a:t>
            </a:r>
            <a:r>
              <a:rPr lang="en-US" altLang="zh-CN" sz="2000" b="1" dirty="0"/>
              <a:t>7.8 </a:t>
            </a:r>
            <a:r>
              <a:rPr lang="zh-CN" altLang="en-US" sz="2000" b="1" dirty="0"/>
              <a:t>法学院排名对起薪的影响</a:t>
            </a:r>
          </a:p>
        </p:txBody>
      </p:sp>
      <p:pic>
        <p:nvPicPr>
          <p:cNvPr id="36867" name="图片 1">
            <a:extLst>
              <a:ext uri="{FF2B5EF4-FFF2-40B4-BE49-F238E27FC236}">
                <a16:creationId xmlns:a16="http://schemas.microsoft.com/office/drawing/2014/main" id="{D37FA2AE-9BCF-4D42-A530-2DB4D159543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1384" y="1628800"/>
            <a:ext cx="11336048"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8" name="图片 2">
            <a:extLst>
              <a:ext uri="{FF2B5EF4-FFF2-40B4-BE49-F238E27FC236}">
                <a16:creationId xmlns:a16="http://schemas.microsoft.com/office/drawing/2014/main" id="{4CD2C2C2-1404-446D-9B2B-2014F136C5E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5400" y="2381151"/>
            <a:ext cx="10873208" cy="4177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1" name="图片 1">
            <a:extLst>
              <a:ext uri="{FF2B5EF4-FFF2-40B4-BE49-F238E27FC236}">
                <a16:creationId xmlns:a16="http://schemas.microsoft.com/office/drawing/2014/main" id="{6845B935-75F8-4BDD-B34C-A5476AA5714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9678" y="1484784"/>
            <a:ext cx="11672644" cy="3384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a:extLst>
              <a:ext uri="{FF2B5EF4-FFF2-40B4-BE49-F238E27FC236}">
                <a16:creationId xmlns:a16="http://schemas.microsoft.com/office/drawing/2014/main" id="{3423BF67-A587-4434-8982-28139F6F0CD4}"/>
              </a:ext>
            </a:extLst>
          </p:cNvPr>
          <p:cNvSpPr>
            <a:spLocks noGrp="1" noChangeArrowheads="1"/>
          </p:cNvSpPr>
          <p:nvPr>
            <p:ph type="title" idx="4294967295"/>
          </p:nvPr>
        </p:nvSpPr>
        <p:spPr>
          <a:xfrm>
            <a:off x="869939" y="1331912"/>
            <a:ext cx="10297144" cy="719175"/>
          </a:xfrm>
        </p:spPr>
        <p:txBody>
          <a:bodyPr/>
          <a:lstStyle/>
          <a:p>
            <a:pPr algn="l"/>
            <a:r>
              <a:rPr lang="zh-CN" altLang="en-US" sz="2800" b="1" dirty="0">
                <a:solidFill>
                  <a:schemeClr val="tx1"/>
                </a:solidFill>
                <a:cs typeface="Times New Roman" panose="02020603050405020304" pitchFamily="18" charset="0"/>
              </a:rPr>
              <a:t>一、对定性信息的描述</a:t>
            </a:r>
            <a:endParaRPr lang="en-US" altLang="zh-CN" sz="2800" b="1" dirty="0">
              <a:solidFill>
                <a:schemeClr val="tx1"/>
              </a:solidFill>
              <a:cs typeface="Times New Roman" panose="02020603050405020304" pitchFamily="18" charset="0"/>
            </a:endParaRPr>
          </a:p>
        </p:txBody>
      </p:sp>
      <p:sp>
        <p:nvSpPr>
          <p:cNvPr id="10243" name="内容占位符 2">
            <a:extLst>
              <a:ext uri="{FF2B5EF4-FFF2-40B4-BE49-F238E27FC236}">
                <a16:creationId xmlns:a16="http://schemas.microsoft.com/office/drawing/2014/main" id="{83C1F34D-8914-49A0-91C3-B63A476E15DF}"/>
              </a:ext>
            </a:extLst>
          </p:cNvPr>
          <p:cNvSpPr>
            <a:spLocks noGrp="1" noChangeArrowheads="1"/>
          </p:cNvSpPr>
          <p:nvPr>
            <p:ph idx="4294967295"/>
          </p:nvPr>
        </p:nvSpPr>
        <p:spPr>
          <a:xfrm>
            <a:off x="983432" y="2054838"/>
            <a:ext cx="8229600" cy="4641850"/>
          </a:xfrm>
        </p:spPr>
        <p:txBody>
          <a:bodyPr/>
          <a:lstStyle/>
          <a:p>
            <a:pPr marL="0" indent="0">
              <a:buNone/>
            </a:pPr>
            <a:r>
              <a:rPr lang="en-US" altLang="zh-CN" sz="2000" dirty="0">
                <a:cs typeface="Times New Roman" panose="02020603050405020304" pitchFamily="18" charset="0"/>
              </a:rPr>
              <a:t>1</a:t>
            </a:r>
            <a:r>
              <a:rPr lang="zh-CN" altLang="en-US" sz="2000" dirty="0">
                <a:cs typeface="Times New Roman" panose="02020603050405020304" pitchFamily="18" charset="0"/>
              </a:rPr>
              <a:t>、问题的提出</a:t>
            </a:r>
            <a:endParaRPr lang="en-US" altLang="zh-CN" sz="2000" dirty="0">
              <a:cs typeface="Times New Roman" panose="02020603050405020304" pitchFamily="18" charset="0"/>
            </a:endParaRPr>
          </a:p>
          <a:p>
            <a:pPr marL="0" indent="0">
              <a:buNone/>
            </a:pPr>
            <a:endParaRPr lang="en-US" altLang="zh-CN" sz="2000" dirty="0">
              <a:cs typeface="Times New Roman" panose="02020603050405020304" pitchFamily="18" charset="0"/>
            </a:endParaRPr>
          </a:p>
          <a:p>
            <a:pPr marL="0" indent="0">
              <a:buNone/>
            </a:pPr>
            <a:endParaRPr lang="en-US" altLang="zh-CN" sz="2000" dirty="0">
              <a:cs typeface="Times New Roman" panose="02020603050405020304" pitchFamily="18" charset="0"/>
            </a:endParaRPr>
          </a:p>
          <a:p>
            <a:pPr marL="0" indent="0">
              <a:buNone/>
            </a:pPr>
            <a:endParaRPr lang="en-US" altLang="zh-CN" sz="2000" dirty="0">
              <a:cs typeface="Times New Roman" panose="02020603050405020304" pitchFamily="18" charset="0"/>
            </a:endParaRPr>
          </a:p>
          <a:p>
            <a:pPr marL="0" indent="0">
              <a:buNone/>
            </a:pPr>
            <a:endParaRPr lang="en-US" altLang="zh-CN" sz="2000" dirty="0">
              <a:cs typeface="Times New Roman" panose="02020603050405020304" pitchFamily="18" charset="0"/>
            </a:endParaRPr>
          </a:p>
          <a:p>
            <a:pPr marL="0" indent="0">
              <a:buNone/>
            </a:pPr>
            <a:r>
              <a:rPr lang="zh-CN" altLang="en-US" sz="2000" dirty="0">
                <a:cs typeface="Times New Roman" panose="02020603050405020304" pitchFamily="18" charset="0"/>
              </a:rPr>
              <a:t>思考题</a:t>
            </a:r>
            <a:endParaRPr lang="en-US" altLang="zh-CN" sz="2000" dirty="0">
              <a:cs typeface="Times New Roman" panose="02020603050405020304" pitchFamily="18" charset="0"/>
            </a:endParaRPr>
          </a:p>
          <a:p>
            <a:pPr marL="0" indent="0">
              <a:buNone/>
            </a:pPr>
            <a:endParaRPr lang="zh-CN" altLang="en-US" sz="2000" dirty="0">
              <a:cs typeface="Times New Roman" panose="02020603050405020304" pitchFamily="18" charset="0"/>
            </a:endParaRPr>
          </a:p>
        </p:txBody>
      </p:sp>
      <p:pic>
        <p:nvPicPr>
          <p:cNvPr id="10244" name="图片 1">
            <a:extLst>
              <a:ext uri="{FF2B5EF4-FFF2-40B4-BE49-F238E27FC236}">
                <a16:creationId xmlns:a16="http://schemas.microsoft.com/office/drawing/2014/main" id="{5E016A5E-0AC4-4560-A3A5-94C78E729DB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1424" y="2482851"/>
            <a:ext cx="10297144" cy="1993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图片 2">
            <a:extLst>
              <a:ext uri="{FF2B5EF4-FFF2-40B4-BE49-F238E27FC236}">
                <a16:creationId xmlns:a16="http://schemas.microsoft.com/office/drawing/2014/main" id="{45B9C89F-1CA9-47C3-8DFC-73A6AE971A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9939" y="4725144"/>
            <a:ext cx="10634617" cy="1151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a:extLst>
              <a:ext uri="{FF2B5EF4-FFF2-40B4-BE49-F238E27FC236}">
                <a16:creationId xmlns:a16="http://schemas.microsoft.com/office/drawing/2014/main" id="{53E80A5B-653E-4EC3-9119-3156B9DF3A11}"/>
              </a:ext>
            </a:extLst>
          </p:cNvPr>
          <p:cNvSpPr>
            <a:spLocks noGrp="1" noChangeArrowheads="1"/>
          </p:cNvSpPr>
          <p:nvPr>
            <p:ph type="title" idx="4294967295"/>
          </p:nvPr>
        </p:nvSpPr>
        <p:spPr>
          <a:xfrm>
            <a:off x="479376" y="1133475"/>
            <a:ext cx="9320263" cy="647700"/>
          </a:xfrm>
        </p:spPr>
        <p:txBody>
          <a:bodyPr/>
          <a:lstStyle/>
          <a:p>
            <a:pPr algn="l"/>
            <a:r>
              <a:rPr lang="zh-CN" altLang="en-US" sz="3200" b="1" dirty="0">
                <a:solidFill>
                  <a:schemeClr val="tx1"/>
                </a:solidFill>
                <a:cs typeface="Times New Roman" panose="02020603050405020304" pitchFamily="18" charset="0"/>
              </a:rPr>
              <a:t>四、有虚拟变量的交互作用</a:t>
            </a:r>
            <a:endParaRPr lang="en-US" altLang="zh-CN" sz="3200" b="1" dirty="0">
              <a:solidFill>
                <a:schemeClr val="tx1"/>
              </a:solidFill>
              <a:cs typeface="Times New Roman" panose="02020603050405020304" pitchFamily="18" charset="0"/>
            </a:endParaRPr>
          </a:p>
        </p:txBody>
      </p:sp>
      <p:sp>
        <p:nvSpPr>
          <p:cNvPr id="38915" name="内容占位符 2">
            <a:extLst>
              <a:ext uri="{FF2B5EF4-FFF2-40B4-BE49-F238E27FC236}">
                <a16:creationId xmlns:a16="http://schemas.microsoft.com/office/drawing/2014/main" id="{8DBFDB63-F383-4E7D-9BA9-B0B4F2CCEF16}"/>
              </a:ext>
            </a:extLst>
          </p:cNvPr>
          <p:cNvSpPr>
            <a:spLocks noGrp="1" noChangeArrowheads="1"/>
          </p:cNvSpPr>
          <p:nvPr>
            <p:ph idx="4294967295"/>
          </p:nvPr>
        </p:nvSpPr>
        <p:spPr>
          <a:xfrm>
            <a:off x="623392" y="1700214"/>
            <a:ext cx="9058771" cy="433387"/>
          </a:xfrm>
        </p:spPr>
        <p:txBody>
          <a:bodyPr/>
          <a:lstStyle/>
          <a:p>
            <a:pPr marL="0" indent="0">
              <a:buNone/>
            </a:pPr>
            <a:r>
              <a:rPr lang="en-US" altLang="zh-CN" sz="2400" b="1" dirty="0">
                <a:cs typeface="Times New Roman" panose="02020603050405020304" pitchFamily="18" charset="0"/>
              </a:rPr>
              <a:t>1</a:t>
            </a:r>
            <a:r>
              <a:rPr lang="zh-CN" altLang="en-US" sz="2400" b="1" dirty="0">
                <a:cs typeface="Times New Roman" panose="02020603050405020304" pitchFamily="18" charset="0"/>
              </a:rPr>
              <a:t>、虚拟变量之间的交互作用</a:t>
            </a:r>
          </a:p>
        </p:txBody>
      </p:sp>
      <p:pic>
        <p:nvPicPr>
          <p:cNvPr id="38916" name="图片 1">
            <a:extLst>
              <a:ext uri="{FF2B5EF4-FFF2-40B4-BE49-F238E27FC236}">
                <a16:creationId xmlns:a16="http://schemas.microsoft.com/office/drawing/2014/main" id="{35B23860-6EF5-4E9F-B321-316E91E2F40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95551" y="2060849"/>
            <a:ext cx="7706361" cy="3735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图片 2">
            <a:extLst>
              <a:ext uri="{FF2B5EF4-FFF2-40B4-BE49-F238E27FC236}">
                <a16:creationId xmlns:a16="http://schemas.microsoft.com/office/drawing/2014/main" id="{ACE9601B-8127-4A08-AED8-BC72A125E62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95550" y="5752861"/>
            <a:ext cx="7560889"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内容占位符 1">
            <a:extLst>
              <a:ext uri="{FF2B5EF4-FFF2-40B4-BE49-F238E27FC236}">
                <a16:creationId xmlns:a16="http://schemas.microsoft.com/office/drawing/2014/main" id="{4447F5B3-1098-4C09-A9F2-F18A01044583}"/>
              </a:ext>
            </a:extLst>
          </p:cNvPr>
          <p:cNvSpPr>
            <a:spLocks noGrp="1" noChangeArrowheads="1"/>
          </p:cNvSpPr>
          <p:nvPr>
            <p:ph idx="4294967295"/>
          </p:nvPr>
        </p:nvSpPr>
        <p:spPr>
          <a:xfrm>
            <a:off x="479376" y="1268760"/>
            <a:ext cx="9274224" cy="4857403"/>
          </a:xfrm>
        </p:spPr>
        <p:txBody>
          <a:bodyPr/>
          <a:lstStyle/>
          <a:p>
            <a:pPr marL="0" indent="0">
              <a:buNone/>
            </a:pPr>
            <a:r>
              <a:rPr lang="zh-CN" altLang="en-US" sz="2400">
                <a:cs typeface="Times New Roman" panose="02020603050405020304" pitchFamily="18" charset="0"/>
              </a:rPr>
              <a:t>例题</a:t>
            </a:r>
            <a:r>
              <a:rPr lang="en-US" altLang="zh-CN" sz="2400">
                <a:cs typeface="Times New Roman" panose="02020603050405020304" pitchFamily="18" charset="0"/>
              </a:rPr>
              <a:t>7.9 </a:t>
            </a:r>
            <a:r>
              <a:rPr lang="zh-CN" altLang="en-US" sz="2400">
                <a:cs typeface="Times New Roman" panose="02020603050405020304" pitchFamily="18" charset="0"/>
              </a:rPr>
              <a:t>计算机使用对工资的影响</a:t>
            </a:r>
          </a:p>
        </p:txBody>
      </p:sp>
      <p:pic>
        <p:nvPicPr>
          <p:cNvPr id="39939" name="图片 2">
            <a:extLst>
              <a:ext uri="{FF2B5EF4-FFF2-40B4-BE49-F238E27FC236}">
                <a16:creationId xmlns:a16="http://schemas.microsoft.com/office/drawing/2014/main" id="{27C3A6C0-529B-4B6D-9455-F2A1864A94F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9416" y="1706550"/>
            <a:ext cx="10337088" cy="4973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内容占位符 2">
            <a:extLst>
              <a:ext uri="{FF2B5EF4-FFF2-40B4-BE49-F238E27FC236}">
                <a16:creationId xmlns:a16="http://schemas.microsoft.com/office/drawing/2014/main" id="{E47F1B3C-9234-4CEE-B173-7704523D6F78}"/>
              </a:ext>
            </a:extLst>
          </p:cNvPr>
          <p:cNvSpPr>
            <a:spLocks noGrp="1"/>
          </p:cNvSpPr>
          <p:nvPr>
            <p:ph idx="4294967295"/>
          </p:nvPr>
        </p:nvSpPr>
        <p:spPr>
          <a:xfrm>
            <a:off x="623392" y="1360487"/>
            <a:ext cx="9608046" cy="4765677"/>
          </a:xfrm>
        </p:spPr>
        <p:txBody>
          <a:bodyPr/>
          <a:lstStyle/>
          <a:p>
            <a:pPr marL="0" indent="0">
              <a:buNone/>
              <a:defRPr/>
            </a:pPr>
            <a:r>
              <a:rPr lang="en-US" altLang="zh-CN" sz="2400" b="1" dirty="0">
                <a:cs typeface="Times New Roman" panose="02020603050405020304" pitchFamily="18" charset="0"/>
              </a:rPr>
              <a:t>2</a:t>
            </a:r>
            <a:r>
              <a:rPr lang="zh-CN" altLang="en-US" sz="2400" b="1" dirty="0">
                <a:cs typeface="Times New Roman" panose="02020603050405020304" pitchFamily="18" charset="0"/>
              </a:rPr>
              <a:t>、允许出现不同斜率</a:t>
            </a:r>
            <a:endParaRPr lang="en-US" altLang="zh-CN" sz="2400" b="1" dirty="0">
              <a:cs typeface="Times New Roman" panose="02020603050405020304" pitchFamily="18" charset="0"/>
            </a:endParaRPr>
          </a:p>
          <a:p>
            <a:pPr>
              <a:defRPr/>
            </a:pPr>
            <a:endParaRPr lang="zh-CN" altLang="en-US" sz="2000" dirty="0"/>
          </a:p>
        </p:txBody>
      </p:sp>
      <p:pic>
        <p:nvPicPr>
          <p:cNvPr id="40963" name="图片 1">
            <a:extLst>
              <a:ext uri="{FF2B5EF4-FFF2-40B4-BE49-F238E27FC236}">
                <a16:creationId xmlns:a16="http://schemas.microsoft.com/office/drawing/2014/main" id="{4AF3B7C0-801B-443F-BC80-E19E08EB510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3392" y="1844824"/>
            <a:ext cx="11171753" cy="4248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7" name="图片 2">
            <a:extLst>
              <a:ext uri="{FF2B5EF4-FFF2-40B4-BE49-F238E27FC236}">
                <a16:creationId xmlns:a16="http://schemas.microsoft.com/office/drawing/2014/main" id="{693FDDC6-DDBA-4E96-AC65-8797F606562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91544" y="1211238"/>
            <a:ext cx="6960369" cy="524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图片 1">
            <a:extLst>
              <a:ext uri="{FF2B5EF4-FFF2-40B4-BE49-F238E27FC236}">
                <a16:creationId xmlns:a16="http://schemas.microsoft.com/office/drawing/2014/main" id="{7881A494-0C34-4DD5-829D-F92014A68C0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7408" y="1412776"/>
            <a:ext cx="10881238" cy="2259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1" name="图片 2">
            <a:extLst>
              <a:ext uri="{FF2B5EF4-FFF2-40B4-BE49-F238E27FC236}">
                <a16:creationId xmlns:a16="http://schemas.microsoft.com/office/drawing/2014/main" id="{D9A8E593-85E6-4DCB-B5D6-082BE44AE5F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7520" y="3672533"/>
            <a:ext cx="10872046" cy="2204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内容占位符 2">
            <a:extLst>
              <a:ext uri="{FF2B5EF4-FFF2-40B4-BE49-F238E27FC236}">
                <a16:creationId xmlns:a16="http://schemas.microsoft.com/office/drawing/2014/main" id="{D557CF4A-149B-45C4-BB13-18047940C540}"/>
              </a:ext>
            </a:extLst>
          </p:cNvPr>
          <p:cNvSpPr>
            <a:spLocks noGrp="1" noChangeArrowheads="1"/>
          </p:cNvSpPr>
          <p:nvPr>
            <p:ph idx="4294967295"/>
          </p:nvPr>
        </p:nvSpPr>
        <p:spPr>
          <a:xfrm>
            <a:off x="623393" y="1268761"/>
            <a:ext cx="9147672" cy="4857404"/>
          </a:xfrm>
        </p:spPr>
        <p:txBody>
          <a:bodyPr/>
          <a:lstStyle/>
          <a:p>
            <a:pPr marL="0" indent="0">
              <a:buNone/>
            </a:pPr>
            <a:r>
              <a:rPr lang="en-US" altLang="zh-CN" sz="2400" b="1" dirty="0">
                <a:cs typeface="Times New Roman" panose="02020603050405020304" pitchFamily="18" charset="0"/>
              </a:rPr>
              <a:t>3</a:t>
            </a:r>
            <a:r>
              <a:rPr lang="zh-CN" altLang="en-US" sz="2400" b="1" dirty="0">
                <a:cs typeface="Times New Roman" panose="02020603050405020304" pitchFamily="18" charset="0"/>
              </a:rPr>
              <a:t>、作为涉及交互项的更复杂的模型</a:t>
            </a:r>
            <a:endParaRPr lang="en-US" altLang="zh-CN" sz="2400" b="1" dirty="0">
              <a:cs typeface="Times New Roman" panose="02020603050405020304" pitchFamily="18" charset="0"/>
            </a:endParaRPr>
          </a:p>
          <a:p>
            <a:pPr marL="0" indent="0">
              <a:buNone/>
            </a:pPr>
            <a:r>
              <a:rPr lang="zh-CN" altLang="en-US" sz="1800" dirty="0">
                <a:cs typeface="Times New Roman" panose="02020603050405020304" pitchFamily="18" charset="0"/>
              </a:rPr>
              <a:t>我们现在考察种族和城市种族构成对棒球大联盟中运动员薪水的影响。</a:t>
            </a:r>
            <a:endParaRPr lang="en-US" altLang="zh-CN" sz="1800" dirty="0">
              <a:cs typeface="Times New Roman" panose="02020603050405020304" pitchFamily="18" charset="0"/>
            </a:endParaRPr>
          </a:p>
          <a:p>
            <a:pPr marL="0" indent="0">
              <a:buNone/>
            </a:pPr>
            <a:r>
              <a:rPr lang="zh-CN" altLang="en-US" sz="1800" dirty="0">
                <a:cs typeface="Times New Roman" panose="02020603050405020304" pitchFamily="18" charset="0"/>
              </a:rPr>
              <a:t>例题 </a:t>
            </a:r>
            <a:r>
              <a:rPr lang="en-US" altLang="zh-CN" sz="1800" dirty="0">
                <a:cs typeface="Times New Roman" panose="02020603050405020304" pitchFamily="18" charset="0"/>
              </a:rPr>
              <a:t>7.11 </a:t>
            </a:r>
            <a:r>
              <a:rPr lang="zh-CN" altLang="en-US" sz="1800" dirty="0">
                <a:cs typeface="Times New Roman" panose="02020603050405020304" pitchFamily="18" charset="0"/>
              </a:rPr>
              <a:t>种族对棒球运动员薪水的影响</a:t>
            </a:r>
          </a:p>
        </p:txBody>
      </p:sp>
      <p:pic>
        <p:nvPicPr>
          <p:cNvPr id="44035" name="图片 1">
            <a:extLst>
              <a:ext uri="{FF2B5EF4-FFF2-40B4-BE49-F238E27FC236}">
                <a16:creationId xmlns:a16="http://schemas.microsoft.com/office/drawing/2014/main" id="{145A43AE-A4B5-4737-B31A-9DC4292B9F6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99656" y="2276872"/>
            <a:ext cx="8392988" cy="4554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图片 3">
            <a:extLst>
              <a:ext uri="{FF2B5EF4-FFF2-40B4-BE49-F238E27FC236}">
                <a16:creationId xmlns:a16="http://schemas.microsoft.com/office/drawing/2014/main" id="{B976FD1F-1F95-4A22-80FA-9AA7C56511A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9375" y="1484784"/>
            <a:ext cx="11384587" cy="396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图片 1">
            <a:extLst>
              <a:ext uri="{FF2B5EF4-FFF2-40B4-BE49-F238E27FC236}">
                <a16:creationId xmlns:a16="http://schemas.microsoft.com/office/drawing/2014/main" id="{6AE5E56F-BDC2-43B1-8A06-B8F736FEA92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9376" y="1484784"/>
            <a:ext cx="11363360" cy="36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a:extLst>
              <a:ext uri="{FF2B5EF4-FFF2-40B4-BE49-F238E27FC236}">
                <a16:creationId xmlns:a16="http://schemas.microsoft.com/office/drawing/2014/main" id="{2972DD64-8ABD-4A4F-8452-0452442B806A}"/>
              </a:ext>
            </a:extLst>
          </p:cNvPr>
          <p:cNvSpPr>
            <a:spLocks noGrp="1" noChangeArrowheads="1"/>
          </p:cNvSpPr>
          <p:nvPr>
            <p:ph type="title" idx="4294967295"/>
          </p:nvPr>
        </p:nvSpPr>
        <p:spPr>
          <a:xfrm>
            <a:off x="623392" y="1268414"/>
            <a:ext cx="9777908" cy="782637"/>
          </a:xfrm>
        </p:spPr>
        <p:txBody>
          <a:bodyPr/>
          <a:lstStyle/>
          <a:p>
            <a:pPr algn="l"/>
            <a:r>
              <a:rPr lang="zh-CN" altLang="en-US" sz="3200" b="1" dirty="0">
                <a:solidFill>
                  <a:schemeClr val="tx1"/>
                </a:solidFill>
                <a:cs typeface="Times New Roman" panose="02020603050405020304" pitchFamily="18" charset="0"/>
              </a:rPr>
              <a:t>五、二值因变量：线性概率函数</a:t>
            </a:r>
            <a:endParaRPr lang="zh-CN" altLang="en-US" sz="3200" b="1" dirty="0">
              <a:solidFill>
                <a:schemeClr val="tx1"/>
              </a:solidFill>
            </a:endParaRPr>
          </a:p>
        </p:txBody>
      </p:sp>
      <p:pic>
        <p:nvPicPr>
          <p:cNvPr id="47107" name="图片 1">
            <a:extLst>
              <a:ext uri="{FF2B5EF4-FFF2-40B4-BE49-F238E27FC236}">
                <a16:creationId xmlns:a16="http://schemas.microsoft.com/office/drawing/2014/main" id="{C0D473F6-5BDB-4C8C-BE04-B86C27DD7CD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1384" y="2051051"/>
            <a:ext cx="11454813" cy="3140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内容占位符 2">
            <a:extLst>
              <a:ext uri="{FF2B5EF4-FFF2-40B4-BE49-F238E27FC236}">
                <a16:creationId xmlns:a16="http://schemas.microsoft.com/office/drawing/2014/main" id="{B1BF809F-8B58-441C-B8FC-078E500E0AA3}"/>
              </a:ext>
            </a:extLst>
          </p:cNvPr>
          <p:cNvSpPr>
            <a:spLocks noGrp="1" noChangeArrowheads="1"/>
          </p:cNvSpPr>
          <p:nvPr>
            <p:ph idx="4294967295"/>
          </p:nvPr>
        </p:nvSpPr>
        <p:spPr>
          <a:xfrm>
            <a:off x="407368" y="1268761"/>
            <a:ext cx="9479583" cy="4857404"/>
          </a:xfrm>
        </p:spPr>
        <p:txBody>
          <a:bodyPr/>
          <a:lstStyle/>
          <a:p>
            <a:pPr marL="0" indent="0">
              <a:buNone/>
            </a:pPr>
            <a:r>
              <a:rPr lang="en-US" altLang="zh-CN" sz="2400" dirty="0"/>
              <a:t>1</a:t>
            </a:r>
            <a:r>
              <a:rPr lang="zh-CN" altLang="en-US" sz="2400" dirty="0"/>
              <a:t>、如何认识下面特殊的回归模型</a:t>
            </a:r>
          </a:p>
        </p:txBody>
      </p:sp>
      <p:pic>
        <p:nvPicPr>
          <p:cNvPr id="48131" name="图片 1">
            <a:extLst>
              <a:ext uri="{FF2B5EF4-FFF2-40B4-BE49-F238E27FC236}">
                <a16:creationId xmlns:a16="http://schemas.microsoft.com/office/drawing/2014/main" id="{E56A94AC-33D0-4463-AD1F-4D3B56FA9BE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96129" y="1772816"/>
            <a:ext cx="9232238" cy="1365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2" name="图片 2">
            <a:extLst>
              <a:ext uri="{FF2B5EF4-FFF2-40B4-BE49-F238E27FC236}">
                <a16:creationId xmlns:a16="http://schemas.microsoft.com/office/drawing/2014/main" id="{DD2414DF-FA9D-4AB4-BE7D-4672F6C6F7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99456" y="3061970"/>
            <a:ext cx="9429483" cy="3672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内容占位符 2">
            <a:extLst>
              <a:ext uri="{FF2B5EF4-FFF2-40B4-BE49-F238E27FC236}">
                <a16:creationId xmlns:a16="http://schemas.microsoft.com/office/drawing/2014/main" id="{790487F7-817A-4133-A8E2-41252AA11B54}"/>
              </a:ext>
            </a:extLst>
          </p:cNvPr>
          <p:cNvSpPr>
            <a:spLocks noGrp="1" noChangeArrowheads="1"/>
          </p:cNvSpPr>
          <p:nvPr>
            <p:ph idx="4294967295"/>
          </p:nvPr>
        </p:nvSpPr>
        <p:spPr>
          <a:xfrm>
            <a:off x="911424" y="1556793"/>
            <a:ext cx="9337476" cy="793730"/>
          </a:xfrm>
        </p:spPr>
        <p:txBody>
          <a:bodyPr/>
          <a:lstStyle/>
          <a:p>
            <a:pPr marL="0" indent="0">
              <a:buNone/>
            </a:pPr>
            <a:r>
              <a:rPr lang="en-US" altLang="zh-CN" sz="2400" b="1" dirty="0">
                <a:cs typeface="Times New Roman" panose="02020603050405020304" pitchFamily="18" charset="0"/>
              </a:rPr>
              <a:t> 2</a:t>
            </a:r>
            <a:r>
              <a:rPr lang="zh-CN" altLang="en-US" sz="2400" b="1" dirty="0">
                <a:cs typeface="Times New Roman" panose="02020603050405020304" pitchFamily="18" charset="0"/>
              </a:rPr>
              <a:t>、如何定义虚拟变量</a:t>
            </a:r>
            <a:endParaRPr lang="zh-CN" altLang="en-US" sz="2400" dirty="0"/>
          </a:p>
        </p:txBody>
      </p:sp>
      <p:pic>
        <p:nvPicPr>
          <p:cNvPr id="11267" name="图片 1">
            <a:extLst>
              <a:ext uri="{FF2B5EF4-FFF2-40B4-BE49-F238E27FC236}">
                <a16:creationId xmlns:a16="http://schemas.microsoft.com/office/drawing/2014/main" id="{581F2EF1-B75F-4EC4-9055-467EE3CBF41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9480" y="2594360"/>
            <a:ext cx="10153128" cy="793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图片 3">
            <a:extLst>
              <a:ext uri="{FF2B5EF4-FFF2-40B4-BE49-F238E27FC236}">
                <a16:creationId xmlns:a16="http://schemas.microsoft.com/office/drawing/2014/main" id="{34332FE2-367A-443C-90B1-D85BC147C5E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55440" y="3453125"/>
            <a:ext cx="10361602" cy="288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内容占位符 2">
            <a:extLst>
              <a:ext uri="{FF2B5EF4-FFF2-40B4-BE49-F238E27FC236}">
                <a16:creationId xmlns:a16="http://schemas.microsoft.com/office/drawing/2014/main" id="{3A65AF16-A3B3-4076-9E2E-AC69E89DA628}"/>
              </a:ext>
            </a:extLst>
          </p:cNvPr>
          <p:cNvSpPr>
            <a:spLocks noGrp="1" noChangeArrowheads="1"/>
          </p:cNvSpPr>
          <p:nvPr>
            <p:ph idx="4294967295"/>
          </p:nvPr>
        </p:nvSpPr>
        <p:spPr>
          <a:xfrm>
            <a:off x="551384" y="1268761"/>
            <a:ext cx="9202216" cy="4857404"/>
          </a:xfrm>
        </p:spPr>
        <p:txBody>
          <a:bodyPr/>
          <a:lstStyle/>
          <a:p>
            <a:pPr marL="0" indent="0">
              <a:buNone/>
            </a:pPr>
            <a:r>
              <a:rPr lang="en-US" altLang="zh-CN" sz="2400" dirty="0">
                <a:cs typeface="Times New Roman" panose="02020603050405020304" pitchFamily="18" charset="0"/>
              </a:rPr>
              <a:t>2</a:t>
            </a:r>
            <a:r>
              <a:rPr lang="zh-CN" altLang="en-US" sz="2400" dirty="0">
                <a:cs typeface="Times New Roman" panose="02020603050405020304" pitchFamily="18" charset="0"/>
              </a:rPr>
              <a:t>、线性概率模型</a:t>
            </a:r>
            <a:endParaRPr lang="en-US" altLang="zh-CN" sz="2400" dirty="0">
              <a:cs typeface="Times New Roman" panose="02020603050405020304" pitchFamily="18" charset="0"/>
            </a:endParaRPr>
          </a:p>
        </p:txBody>
      </p:sp>
      <p:pic>
        <p:nvPicPr>
          <p:cNvPr id="49155" name="图片 2">
            <a:extLst>
              <a:ext uri="{FF2B5EF4-FFF2-40B4-BE49-F238E27FC236}">
                <a16:creationId xmlns:a16="http://schemas.microsoft.com/office/drawing/2014/main" id="{30B2B6DE-1E38-4CDD-9C60-FE67AE605DB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3392" y="1772816"/>
            <a:ext cx="11069992" cy="4248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内容占位符 2">
            <a:extLst>
              <a:ext uri="{FF2B5EF4-FFF2-40B4-BE49-F238E27FC236}">
                <a16:creationId xmlns:a16="http://schemas.microsoft.com/office/drawing/2014/main" id="{949BFC40-DAB1-4426-8E92-BEB91068B441}"/>
              </a:ext>
            </a:extLst>
          </p:cNvPr>
          <p:cNvSpPr>
            <a:spLocks noGrp="1" noChangeArrowheads="1"/>
          </p:cNvSpPr>
          <p:nvPr>
            <p:ph idx="4294967295"/>
          </p:nvPr>
        </p:nvSpPr>
        <p:spPr>
          <a:xfrm>
            <a:off x="695400" y="1268760"/>
            <a:ext cx="9058201" cy="4857403"/>
          </a:xfrm>
        </p:spPr>
        <p:txBody>
          <a:bodyPr/>
          <a:lstStyle/>
          <a:p>
            <a:pPr marL="0" indent="0">
              <a:buNone/>
            </a:pPr>
            <a:r>
              <a:rPr lang="zh-CN" altLang="en-US" sz="2400"/>
              <a:t>举例说明</a:t>
            </a:r>
            <a:endParaRPr lang="en-US" altLang="zh-CN" sz="2400"/>
          </a:p>
        </p:txBody>
      </p:sp>
      <p:pic>
        <p:nvPicPr>
          <p:cNvPr id="50179" name="图片 1">
            <a:extLst>
              <a:ext uri="{FF2B5EF4-FFF2-40B4-BE49-F238E27FC236}">
                <a16:creationId xmlns:a16="http://schemas.microsoft.com/office/drawing/2014/main" id="{5529329A-DC49-4EE6-A65E-815B954D7C5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55440" y="1628800"/>
            <a:ext cx="9649072" cy="507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图片 2">
            <a:extLst>
              <a:ext uri="{FF2B5EF4-FFF2-40B4-BE49-F238E27FC236}">
                <a16:creationId xmlns:a16="http://schemas.microsoft.com/office/drawing/2014/main" id="{3864EA4E-EE93-462B-80EA-CAD7EF3B2EE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7368" y="1556792"/>
            <a:ext cx="10980442" cy="1530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3" name="图片 3">
            <a:extLst>
              <a:ext uri="{FF2B5EF4-FFF2-40B4-BE49-F238E27FC236}">
                <a16:creationId xmlns:a16="http://schemas.microsoft.com/office/drawing/2014/main" id="{59EDAA8A-1136-4FDC-8086-8D725C1269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1384" y="3072630"/>
            <a:ext cx="10709763" cy="1796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图片 2">
            <a:extLst>
              <a:ext uri="{FF2B5EF4-FFF2-40B4-BE49-F238E27FC236}">
                <a16:creationId xmlns:a16="http://schemas.microsoft.com/office/drawing/2014/main" id="{D642546F-D37B-4BF6-ACF6-90744EC4DFD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43472" y="1199592"/>
            <a:ext cx="9408537" cy="5181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图片 2">
            <a:extLst>
              <a:ext uri="{FF2B5EF4-FFF2-40B4-BE49-F238E27FC236}">
                <a16:creationId xmlns:a16="http://schemas.microsoft.com/office/drawing/2014/main" id="{CEC34F7F-0EF4-4F03-BC24-1CD33C32220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1631" y="1412776"/>
            <a:ext cx="10208737" cy="4813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内容占位符 2">
            <a:extLst>
              <a:ext uri="{FF2B5EF4-FFF2-40B4-BE49-F238E27FC236}">
                <a16:creationId xmlns:a16="http://schemas.microsoft.com/office/drawing/2014/main" id="{180A5DFD-6717-48A6-9533-D880819C8369}"/>
              </a:ext>
            </a:extLst>
          </p:cNvPr>
          <p:cNvSpPr>
            <a:spLocks noGrp="1"/>
          </p:cNvSpPr>
          <p:nvPr>
            <p:ph idx="4294967295"/>
          </p:nvPr>
        </p:nvSpPr>
        <p:spPr>
          <a:xfrm>
            <a:off x="643457" y="1196752"/>
            <a:ext cx="9202217" cy="4924079"/>
          </a:xfrm>
        </p:spPr>
        <p:txBody>
          <a:bodyPr/>
          <a:lstStyle/>
          <a:p>
            <a:pPr marL="0" indent="0">
              <a:buNone/>
              <a:defRPr/>
            </a:pPr>
            <a:r>
              <a:rPr lang="en-US" altLang="zh-CN" sz="2000" b="1" dirty="0">
                <a:cs typeface="Times New Roman" panose="02020603050405020304" pitchFamily="18" charset="0"/>
              </a:rPr>
              <a:t>3</a:t>
            </a:r>
            <a:r>
              <a:rPr lang="zh-CN" altLang="en-US" sz="2000" b="1" dirty="0">
                <a:cs typeface="Times New Roman" panose="02020603050405020304" pitchFamily="18" charset="0"/>
              </a:rPr>
              <a:t>、线性概率模型的应用注意事项</a:t>
            </a:r>
            <a:endParaRPr lang="en-US" altLang="zh-CN" sz="2000" b="1" dirty="0">
              <a:cs typeface="Times New Roman" panose="02020603050405020304" pitchFamily="18" charset="0"/>
            </a:endParaRPr>
          </a:p>
          <a:p>
            <a:pPr>
              <a:defRPr/>
            </a:pPr>
            <a:endParaRPr lang="zh-CN" altLang="en-US" sz="2000" dirty="0">
              <a:cs typeface="Times New Roman" panose="02020603050405020304" pitchFamily="18" charset="0"/>
            </a:endParaRPr>
          </a:p>
        </p:txBody>
      </p:sp>
      <p:pic>
        <p:nvPicPr>
          <p:cNvPr id="54275" name="图片 2">
            <a:extLst>
              <a:ext uri="{FF2B5EF4-FFF2-40B4-BE49-F238E27FC236}">
                <a16:creationId xmlns:a16="http://schemas.microsoft.com/office/drawing/2014/main" id="{282FAEFC-C1D4-490A-B5CF-EFA79C519FC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9416" y="1628799"/>
            <a:ext cx="10457043" cy="3020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6" name="图片 3">
            <a:extLst>
              <a:ext uri="{FF2B5EF4-FFF2-40B4-BE49-F238E27FC236}">
                <a16:creationId xmlns:a16="http://schemas.microsoft.com/office/drawing/2014/main" id="{0BC0571F-EE4A-4D40-B0DC-B58E892235F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2230" y="4649477"/>
            <a:ext cx="10479239" cy="729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内容占位符 2">
            <a:extLst>
              <a:ext uri="{FF2B5EF4-FFF2-40B4-BE49-F238E27FC236}">
                <a16:creationId xmlns:a16="http://schemas.microsoft.com/office/drawing/2014/main" id="{FA040678-2F3A-4184-99AA-F7FD7A92ED99}"/>
              </a:ext>
            </a:extLst>
          </p:cNvPr>
          <p:cNvSpPr>
            <a:spLocks noGrp="1" noChangeArrowheads="1"/>
          </p:cNvSpPr>
          <p:nvPr>
            <p:ph idx="4294967295"/>
          </p:nvPr>
        </p:nvSpPr>
        <p:spPr>
          <a:xfrm>
            <a:off x="623392" y="1196752"/>
            <a:ext cx="8147050" cy="4641850"/>
          </a:xfrm>
        </p:spPr>
        <p:txBody>
          <a:bodyPr/>
          <a:lstStyle/>
          <a:p>
            <a:pPr marL="0" indent="0">
              <a:buNone/>
            </a:pPr>
            <a:r>
              <a:rPr lang="zh-CN" altLang="en-US" sz="2400" b="1">
                <a:cs typeface="Times New Roman" panose="02020603050405020304" pitchFamily="18" charset="0"/>
              </a:rPr>
              <a:t>注意</a:t>
            </a:r>
            <a:endParaRPr lang="en-US" altLang="zh-CN" sz="2400" b="1">
              <a:cs typeface="Times New Roman" panose="02020603050405020304" pitchFamily="18" charset="0"/>
            </a:endParaRPr>
          </a:p>
        </p:txBody>
      </p:sp>
      <p:pic>
        <p:nvPicPr>
          <p:cNvPr id="55299" name="图片 2">
            <a:extLst>
              <a:ext uri="{FF2B5EF4-FFF2-40B4-BE49-F238E27FC236}">
                <a16:creationId xmlns:a16="http://schemas.microsoft.com/office/drawing/2014/main" id="{C67BE823-CCD5-4473-B69A-9257874BDD7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5480" y="1268760"/>
            <a:ext cx="9289032" cy="5371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内容占位符 2">
            <a:extLst>
              <a:ext uri="{FF2B5EF4-FFF2-40B4-BE49-F238E27FC236}">
                <a16:creationId xmlns:a16="http://schemas.microsoft.com/office/drawing/2014/main" id="{02A97747-C10F-478B-8021-1F195587CD0A}"/>
              </a:ext>
            </a:extLst>
          </p:cNvPr>
          <p:cNvSpPr>
            <a:spLocks noGrp="1"/>
          </p:cNvSpPr>
          <p:nvPr>
            <p:ph idx="4294967295"/>
          </p:nvPr>
        </p:nvSpPr>
        <p:spPr>
          <a:xfrm>
            <a:off x="479376" y="1268760"/>
            <a:ext cx="9274225" cy="4857403"/>
          </a:xfrm>
        </p:spPr>
        <p:txBody>
          <a:bodyPr/>
          <a:lstStyle/>
          <a:p>
            <a:pPr marL="0" indent="0">
              <a:buNone/>
              <a:defRPr/>
            </a:pPr>
            <a:r>
              <a:rPr lang="zh-CN" altLang="en-US" sz="2000" dirty="0"/>
              <a:t>例题 </a:t>
            </a:r>
            <a:r>
              <a:rPr lang="en-US" altLang="zh-CN" sz="2000" dirty="0"/>
              <a:t>7.12 </a:t>
            </a:r>
            <a:r>
              <a:rPr lang="zh-CN" altLang="en-US" sz="2000" dirty="0"/>
              <a:t>拘捕率的线性概率模型</a:t>
            </a:r>
            <a:endParaRPr lang="en-US" altLang="zh-CN" sz="2000" dirty="0"/>
          </a:p>
          <a:p>
            <a:pPr>
              <a:defRPr/>
            </a:pPr>
            <a:endParaRPr lang="zh-CN" altLang="en-US" sz="2400" dirty="0"/>
          </a:p>
        </p:txBody>
      </p:sp>
      <p:pic>
        <p:nvPicPr>
          <p:cNvPr id="56323" name="图片 2">
            <a:extLst>
              <a:ext uri="{FF2B5EF4-FFF2-40B4-BE49-F238E27FC236}">
                <a16:creationId xmlns:a16="http://schemas.microsoft.com/office/drawing/2014/main" id="{88CF83C7-A8F2-403C-B4B0-E188C6CF878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5399" y="1700808"/>
            <a:ext cx="10917909" cy="496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图片 1">
            <a:extLst>
              <a:ext uri="{FF2B5EF4-FFF2-40B4-BE49-F238E27FC236}">
                <a16:creationId xmlns:a16="http://schemas.microsoft.com/office/drawing/2014/main" id="{5E377349-3AF5-4985-82EA-FB073093CAD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9416" y="1340768"/>
            <a:ext cx="10385653" cy="1656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7" name="图片 2">
            <a:extLst>
              <a:ext uri="{FF2B5EF4-FFF2-40B4-BE49-F238E27FC236}">
                <a16:creationId xmlns:a16="http://schemas.microsoft.com/office/drawing/2014/main" id="{7D0CDB51-1AF8-4A3B-9D24-BDE8914DE5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9415" y="3005479"/>
            <a:ext cx="10313645" cy="385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a:extLst>
              <a:ext uri="{FF2B5EF4-FFF2-40B4-BE49-F238E27FC236}">
                <a16:creationId xmlns:a16="http://schemas.microsoft.com/office/drawing/2014/main" id="{D56DE1CF-1ED4-489B-9032-181202D43B5D}"/>
              </a:ext>
            </a:extLst>
          </p:cNvPr>
          <p:cNvSpPr>
            <a:spLocks noGrp="1" noChangeArrowheads="1"/>
          </p:cNvSpPr>
          <p:nvPr>
            <p:ph type="title" idx="4294967295"/>
          </p:nvPr>
        </p:nvSpPr>
        <p:spPr>
          <a:xfrm>
            <a:off x="767408" y="1206500"/>
            <a:ext cx="9432280" cy="566738"/>
          </a:xfrm>
        </p:spPr>
        <p:txBody>
          <a:bodyPr/>
          <a:lstStyle/>
          <a:p>
            <a:pPr algn="l"/>
            <a:r>
              <a:rPr lang="zh-CN" altLang="en-US" sz="3200" b="1" dirty="0">
                <a:solidFill>
                  <a:schemeClr val="tx1"/>
                </a:solidFill>
                <a:cs typeface="Times New Roman" panose="02020603050405020304" pitchFamily="18" charset="0"/>
              </a:rPr>
              <a:t>六、对政策分析和项目评价再讨论</a:t>
            </a:r>
            <a:endParaRPr lang="zh-CN" altLang="en-US" sz="3200" b="1" dirty="0">
              <a:solidFill>
                <a:schemeClr val="tx1"/>
              </a:solidFill>
            </a:endParaRPr>
          </a:p>
        </p:txBody>
      </p:sp>
      <p:sp>
        <p:nvSpPr>
          <p:cNvPr id="58371" name="内容占位符 2">
            <a:extLst>
              <a:ext uri="{FF2B5EF4-FFF2-40B4-BE49-F238E27FC236}">
                <a16:creationId xmlns:a16="http://schemas.microsoft.com/office/drawing/2014/main" id="{1227F6A4-41AD-4E76-A926-2CFD9B2A86C0}"/>
              </a:ext>
            </a:extLst>
          </p:cNvPr>
          <p:cNvSpPr>
            <a:spLocks noGrp="1" noChangeArrowheads="1"/>
          </p:cNvSpPr>
          <p:nvPr>
            <p:ph idx="4294967295"/>
          </p:nvPr>
        </p:nvSpPr>
        <p:spPr>
          <a:xfrm>
            <a:off x="911424" y="1844675"/>
            <a:ext cx="8384976" cy="431800"/>
          </a:xfrm>
        </p:spPr>
        <p:txBody>
          <a:bodyPr/>
          <a:lstStyle/>
          <a:p>
            <a:pPr marL="0" indent="0">
              <a:buNone/>
            </a:pPr>
            <a:r>
              <a:rPr lang="zh-CN" altLang="en-US" sz="2400" dirty="0"/>
              <a:t>社会科学中评价项目问题</a:t>
            </a:r>
          </a:p>
        </p:txBody>
      </p:sp>
      <p:pic>
        <p:nvPicPr>
          <p:cNvPr id="58372" name="图片 2">
            <a:extLst>
              <a:ext uri="{FF2B5EF4-FFF2-40B4-BE49-F238E27FC236}">
                <a16:creationId xmlns:a16="http://schemas.microsoft.com/office/drawing/2014/main" id="{0738F663-7B4F-4FFC-992E-91694E90B32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7448" y="2276475"/>
            <a:ext cx="9206830" cy="2925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3" name="图片 3">
            <a:extLst>
              <a:ext uri="{FF2B5EF4-FFF2-40B4-BE49-F238E27FC236}">
                <a16:creationId xmlns:a16="http://schemas.microsoft.com/office/drawing/2014/main" id="{D5CA4B2C-B736-44A9-BE5A-FF10E13A96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54176" y="5202471"/>
            <a:ext cx="9267091" cy="1295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图片 2">
            <a:extLst>
              <a:ext uri="{FF2B5EF4-FFF2-40B4-BE49-F238E27FC236}">
                <a16:creationId xmlns:a16="http://schemas.microsoft.com/office/drawing/2014/main" id="{587C8F31-C3FD-453F-847E-F40552461B8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83432" y="1412776"/>
            <a:ext cx="10772397" cy="316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图片 3">
            <a:extLst>
              <a:ext uri="{FF2B5EF4-FFF2-40B4-BE49-F238E27FC236}">
                <a16:creationId xmlns:a16="http://schemas.microsoft.com/office/drawing/2014/main" id="{EC6B18D8-B804-4930-9231-03C3ACF435E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1464" y="4725144"/>
            <a:ext cx="10192369" cy="1080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内容占位符 2">
            <a:extLst>
              <a:ext uri="{FF2B5EF4-FFF2-40B4-BE49-F238E27FC236}">
                <a16:creationId xmlns:a16="http://schemas.microsoft.com/office/drawing/2014/main" id="{B8B0B66E-D620-40D2-9783-B0D2E182F56C}"/>
              </a:ext>
            </a:extLst>
          </p:cNvPr>
          <p:cNvSpPr>
            <a:spLocks noGrp="1" noChangeArrowheads="1"/>
          </p:cNvSpPr>
          <p:nvPr>
            <p:ph idx="4294967295"/>
          </p:nvPr>
        </p:nvSpPr>
        <p:spPr>
          <a:xfrm>
            <a:off x="1524000" y="1600201"/>
            <a:ext cx="8478838" cy="4525963"/>
          </a:xfrm>
        </p:spPr>
        <p:txBody>
          <a:bodyPr/>
          <a:lstStyle/>
          <a:p>
            <a:r>
              <a:rPr lang="zh-CN" altLang="en-US" sz="2400"/>
              <a:t>例子</a:t>
            </a:r>
          </a:p>
          <a:p>
            <a:endParaRPr lang="zh-CN" altLang="en-US"/>
          </a:p>
        </p:txBody>
      </p:sp>
      <p:pic>
        <p:nvPicPr>
          <p:cNvPr id="59395" name="图片 2">
            <a:extLst>
              <a:ext uri="{FF2B5EF4-FFF2-40B4-BE49-F238E27FC236}">
                <a16:creationId xmlns:a16="http://schemas.microsoft.com/office/drawing/2014/main" id="{D9D7BA06-E378-4F41-A929-DA035797173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71464" y="2204864"/>
            <a:ext cx="10463410" cy="3992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内容占位符 2">
            <a:extLst>
              <a:ext uri="{FF2B5EF4-FFF2-40B4-BE49-F238E27FC236}">
                <a16:creationId xmlns:a16="http://schemas.microsoft.com/office/drawing/2014/main" id="{634983AC-0739-4628-A910-4B9C9446EBA0}"/>
              </a:ext>
            </a:extLst>
          </p:cNvPr>
          <p:cNvSpPr>
            <a:spLocks noGrp="1" noChangeArrowheads="1"/>
          </p:cNvSpPr>
          <p:nvPr>
            <p:ph idx="4294967295"/>
          </p:nvPr>
        </p:nvSpPr>
        <p:spPr>
          <a:xfrm>
            <a:off x="551384" y="1196752"/>
            <a:ext cx="8229600" cy="4641850"/>
          </a:xfrm>
        </p:spPr>
        <p:txBody>
          <a:bodyPr/>
          <a:lstStyle/>
          <a:p>
            <a:r>
              <a:rPr lang="zh-CN" altLang="en-US" sz="2400" dirty="0"/>
              <a:t>注意事项</a:t>
            </a:r>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zh-CN" altLang="en-US" sz="2400" dirty="0"/>
          </a:p>
          <a:p>
            <a:endParaRPr lang="zh-CN" altLang="en-US" dirty="0"/>
          </a:p>
        </p:txBody>
      </p:sp>
      <p:pic>
        <p:nvPicPr>
          <p:cNvPr id="60419" name="图片 2">
            <a:extLst>
              <a:ext uri="{FF2B5EF4-FFF2-40B4-BE49-F238E27FC236}">
                <a16:creationId xmlns:a16="http://schemas.microsoft.com/office/drawing/2014/main" id="{86ECEF1A-91B3-4121-8E7B-301CBEF3112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99456" y="1628800"/>
            <a:ext cx="10118249" cy="496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内容占位符 2">
            <a:extLst>
              <a:ext uri="{FF2B5EF4-FFF2-40B4-BE49-F238E27FC236}">
                <a16:creationId xmlns:a16="http://schemas.microsoft.com/office/drawing/2014/main" id="{6DB4749E-76F4-4F7C-A465-C0F0C3691340}"/>
              </a:ext>
            </a:extLst>
          </p:cNvPr>
          <p:cNvSpPr>
            <a:spLocks noGrp="1" noChangeArrowheads="1"/>
          </p:cNvSpPr>
          <p:nvPr>
            <p:ph idx="4294967295"/>
          </p:nvPr>
        </p:nvSpPr>
        <p:spPr>
          <a:xfrm>
            <a:off x="623392" y="1196753"/>
            <a:ext cx="9263558" cy="4929412"/>
          </a:xfrm>
        </p:spPr>
        <p:txBody>
          <a:bodyPr/>
          <a:lstStyle/>
          <a:p>
            <a:r>
              <a:rPr lang="zh-CN" altLang="en-US" sz="2400" dirty="0"/>
              <a:t>注意事项</a:t>
            </a:r>
            <a:endParaRPr lang="en-US" altLang="zh-CN" sz="2400" dirty="0"/>
          </a:p>
          <a:p>
            <a:endParaRPr lang="zh-CN" altLang="en-US" dirty="0"/>
          </a:p>
        </p:txBody>
      </p:sp>
      <p:pic>
        <p:nvPicPr>
          <p:cNvPr id="61443" name="图片 2">
            <a:extLst>
              <a:ext uri="{FF2B5EF4-FFF2-40B4-BE49-F238E27FC236}">
                <a16:creationId xmlns:a16="http://schemas.microsoft.com/office/drawing/2014/main" id="{8D1B97A1-E069-4AF6-A5A0-9DC6ADDB45E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7796" y="1844824"/>
            <a:ext cx="11101526" cy="3528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内容占位符 2">
            <a:extLst>
              <a:ext uri="{FF2B5EF4-FFF2-40B4-BE49-F238E27FC236}">
                <a16:creationId xmlns:a16="http://schemas.microsoft.com/office/drawing/2014/main" id="{3BAE7973-1765-4B7F-8063-004A1E95E53B}"/>
              </a:ext>
            </a:extLst>
          </p:cNvPr>
          <p:cNvSpPr>
            <a:spLocks noGrp="1" noChangeArrowheads="1"/>
          </p:cNvSpPr>
          <p:nvPr>
            <p:ph idx="4294967295"/>
          </p:nvPr>
        </p:nvSpPr>
        <p:spPr>
          <a:xfrm>
            <a:off x="623392" y="1268761"/>
            <a:ext cx="10044608" cy="4857404"/>
          </a:xfrm>
        </p:spPr>
        <p:txBody>
          <a:bodyPr/>
          <a:lstStyle/>
          <a:p>
            <a:r>
              <a:rPr lang="zh-CN" altLang="en-US" sz="2400" dirty="0"/>
              <a:t>自选择问题</a:t>
            </a:r>
            <a:endParaRPr lang="en-US" altLang="zh-CN" sz="2400" dirty="0"/>
          </a:p>
        </p:txBody>
      </p:sp>
      <p:pic>
        <p:nvPicPr>
          <p:cNvPr id="62467" name="图片 2">
            <a:extLst>
              <a:ext uri="{FF2B5EF4-FFF2-40B4-BE49-F238E27FC236}">
                <a16:creationId xmlns:a16="http://schemas.microsoft.com/office/drawing/2014/main" id="{28B98780-013F-45A0-811B-0AFAB913B06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1907" y="1672816"/>
            <a:ext cx="10878670" cy="383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8" name="图片 3">
            <a:extLst>
              <a:ext uri="{FF2B5EF4-FFF2-40B4-BE49-F238E27FC236}">
                <a16:creationId xmlns:a16="http://schemas.microsoft.com/office/drawing/2014/main" id="{D3CFF429-D3B9-4B19-BA92-4C3B0967268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9416" y="2056768"/>
            <a:ext cx="10418750" cy="4252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1" name="图片 2">
            <a:extLst>
              <a:ext uri="{FF2B5EF4-FFF2-40B4-BE49-F238E27FC236}">
                <a16:creationId xmlns:a16="http://schemas.microsoft.com/office/drawing/2014/main" id="{C2A15C93-5FF9-4C93-BEAB-D0E638D4DD6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7368" y="1484784"/>
            <a:ext cx="11616567" cy="3672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a:extLst>
              <a:ext uri="{FF2B5EF4-FFF2-40B4-BE49-F238E27FC236}">
                <a16:creationId xmlns:a16="http://schemas.microsoft.com/office/drawing/2014/main" id="{15EC36E6-21F6-499B-8D06-EB1A785077DF}"/>
              </a:ext>
            </a:extLst>
          </p:cNvPr>
          <p:cNvSpPr>
            <a:spLocks noGrp="1" noChangeArrowheads="1"/>
          </p:cNvSpPr>
          <p:nvPr>
            <p:ph type="title" idx="4294967295"/>
          </p:nvPr>
        </p:nvSpPr>
        <p:spPr>
          <a:xfrm>
            <a:off x="551385" y="1206500"/>
            <a:ext cx="10081692" cy="566738"/>
          </a:xfrm>
        </p:spPr>
        <p:txBody>
          <a:bodyPr/>
          <a:lstStyle/>
          <a:p>
            <a:pPr algn="l"/>
            <a:r>
              <a:rPr lang="zh-CN" altLang="en-US" sz="2800" dirty="0">
                <a:solidFill>
                  <a:schemeClr val="tx1"/>
                </a:solidFill>
                <a:cs typeface="Times New Roman" panose="02020603050405020304" pitchFamily="18" charset="0"/>
              </a:rPr>
              <a:t>七、离散因变量的回归结果解释</a:t>
            </a:r>
            <a:endParaRPr lang="en-US" altLang="zh-CN" sz="2800" dirty="0">
              <a:solidFill>
                <a:schemeClr val="tx1"/>
              </a:solidFill>
              <a:cs typeface="Times New Roman" panose="02020603050405020304" pitchFamily="18" charset="0"/>
            </a:endParaRPr>
          </a:p>
        </p:txBody>
      </p:sp>
      <p:sp>
        <p:nvSpPr>
          <p:cNvPr id="64515" name="内容占位符 2">
            <a:extLst>
              <a:ext uri="{FF2B5EF4-FFF2-40B4-BE49-F238E27FC236}">
                <a16:creationId xmlns:a16="http://schemas.microsoft.com/office/drawing/2014/main" id="{0A276091-4CD7-41DB-9539-5761DA33DDB2}"/>
              </a:ext>
            </a:extLst>
          </p:cNvPr>
          <p:cNvSpPr>
            <a:spLocks noGrp="1" noChangeArrowheads="1"/>
          </p:cNvSpPr>
          <p:nvPr>
            <p:ph idx="4294967295"/>
          </p:nvPr>
        </p:nvSpPr>
        <p:spPr>
          <a:xfrm>
            <a:off x="695400" y="1844675"/>
            <a:ext cx="9058201" cy="4281488"/>
          </a:xfrm>
        </p:spPr>
        <p:txBody>
          <a:bodyPr/>
          <a:lstStyle/>
          <a:p>
            <a:pPr marL="0" indent="0">
              <a:buNone/>
            </a:pPr>
            <a:r>
              <a:rPr lang="zh-CN" altLang="en-US" sz="2000" b="1" dirty="0">
                <a:cs typeface="Times New Roman" panose="02020603050405020304" pitchFamily="18" charset="0"/>
              </a:rPr>
              <a:t>怎样解释回归结果</a:t>
            </a:r>
            <a:endParaRPr lang="zh-CN" altLang="en-US" sz="2000" b="1" dirty="0"/>
          </a:p>
        </p:txBody>
      </p:sp>
      <p:pic>
        <p:nvPicPr>
          <p:cNvPr id="64516" name="图片 1">
            <a:extLst>
              <a:ext uri="{FF2B5EF4-FFF2-40B4-BE49-F238E27FC236}">
                <a16:creationId xmlns:a16="http://schemas.microsoft.com/office/drawing/2014/main" id="{376F2BD6-F333-4A94-A5BF-7BE6C11A0B5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5520" y="2276872"/>
            <a:ext cx="11229823" cy="3920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9" name="图片 2">
            <a:extLst>
              <a:ext uri="{FF2B5EF4-FFF2-40B4-BE49-F238E27FC236}">
                <a16:creationId xmlns:a16="http://schemas.microsoft.com/office/drawing/2014/main" id="{47064F48-02D7-4BCC-A329-4ED0590F670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43472" y="1165695"/>
            <a:ext cx="9305098" cy="2047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0" name="图片 3">
            <a:extLst>
              <a:ext uri="{FF2B5EF4-FFF2-40B4-BE49-F238E27FC236}">
                <a16:creationId xmlns:a16="http://schemas.microsoft.com/office/drawing/2014/main" id="{C41D6416-9687-4499-BAA4-647C7F682E4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33422" y="3118658"/>
            <a:ext cx="9255066" cy="3744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图片 1">
            <a:extLst>
              <a:ext uri="{FF2B5EF4-FFF2-40B4-BE49-F238E27FC236}">
                <a16:creationId xmlns:a16="http://schemas.microsoft.com/office/drawing/2014/main" id="{BA645F78-688D-4489-A00A-D5B08D3BD53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9376" y="1412776"/>
            <a:ext cx="11507170" cy="4824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a:extLst>
              <a:ext uri="{FF2B5EF4-FFF2-40B4-BE49-F238E27FC236}">
                <a16:creationId xmlns:a16="http://schemas.microsoft.com/office/drawing/2014/main" id="{A8FE2B8D-B409-4DE8-B8FC-AE5F062B8A63}"/>
              </a:ext>
            </a:extLst>
          </p:cNvPr>
          <p:cNvSpPr>
            <a:spLocks noGrp="1" noChangeArrowheads="1"/>
          </p:cNvSpPr>
          <p:nvPr>
            <p:ph type="title" idx="4294967295"/>
          </p:nvPr>
        </p:nvSpPr>
        <p:spPr>
          <a:xfrm>
            <a:off x="551384" y="1125539"/>
            <a:ext cx="9648304" cy="771525"/>
          </a:xfrm>
        </p:spPr>
        <p:txBody>
          <a:bodyPr/>
          <a:lstStyle/>
          <a:p>
            <a:pPr algn="l"/>
            <a:r>
              <a:rPr lang="zh-CN" altLang="en-US" sz="3200" b="1" dirty="0">
                <a:solidFill>
                  <a:schemeClr val="tx1"/>
                </a:solidFill>
                <a:cs typeface="Times New Roman" panose="02020603050405020304" pitchFamily="18" charset="0"/>
              </a:rPr>
              <a:t>二、只有一个虚拟自变量</a:t>
            </a:r>
            <a:endParaRPr lang="zh-CN" altLang="en-US" sz="3200" b="1" dirty="0">
              <a:solidFill>
                <a:schemeClr val="tx1"/>
              </a:solidFill>
            </a:endParaRPr>
          </a:p>
        </p:txBody>
      </p:sp>
      <p:sp>
        <p:nvSpPr>
          <p:cNvPr id="13315" name="内容占位符 2">
            <a:extLst>
              <a:ext uri="{FF2B5EF4-FFF2-40B4-BE49-F238E27FC236}">
                <a16:creationId xmlns:a16="http://schemas.microsoft.com/office/drawing/2014/main" id="{221B7304-EB71-431A-AA62-F8B29C7F7424}"/>
              </a:ext>
            </a:extLst>
          </p:cNvPr>
          <p:cNvSpPr>
            <a:spLocks noGrp="1" noChangeArrowheads="1"/>
          </p:cNvSpPr>
          <p:nvPr>
            <p:ph idx="4294967295"/>
          </p:nvPr>
        </p:nvSpPr>
        <p:spPr>
          <a:xfrm>
            <a:off x="623392" y="1805384"/>
            <a:ext cx="9058771" cy="471488"/>
          </a:xfrm>
        </p:spPr>
        <p:txBody>
          <a:bodyPr/>
          <a:lstStyle/>
          <a:p>
            <a:pPr marL="0" indent="0">
              <a:buNone/>
            </a:pPr>
            <a:r>
              <a:rPr lang="zh-CN" altLang="en-US" sz="2400" b="1" dirty="0"/>
              <a:t> </a:t>
            </a:r>
            <a:r>
              <a:rPr lang="en-US" altLang="zh-CN" sz="2400" b="1" dirty="0">
                <a:cs typeface="Times New Roman" panose="02020603050405020304" pitchFamily="18" charset="0"/>
              </a:rPr>
              <a:t>1</a:t>
            </a:r>
            <a:r>
              <a:rPr lang="zh-CN" altLang="en-US" sz="2400" b="1" dirty="0">
                <a:cs typeface="Times New Roman" panose="02020603050405020304" pitchFamily="18" charset="0"/>
              </a:rPr>
              <a:t>、如何在回归模型中引入二值信息？</a:t>
            </a:r>
          </a:p>
        </p:txBody>
      </p:sp>
      <p:pic>
        <p:nvPicPr>
          <p:cNvPr id="13316" name="图片 1">
            <a:extLst>
              <a:ext uri="{FF2B5EF4-FFF2-40B4-BE49-F238E27FC236}">
                <a16:creationId xmlns:a16="http://schemas.microsoft.com/office/drawing/2014/main" id="{AD00906E-DF78-4C07-AE5A-C37478BFA92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2276872"/>
            <a:ext cx="8050659" cy="435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图片 1">
            <a:extLst>
              <a:ext uri="{FF2B5EF4-FFF2-40B4-BE49-F238E27FC236}">
                <a16:creationId xmlns:a16="http://schemas.microsoft.com/office/drawing/2014/main" id="{B40B0576-3019-48E4-BD5D-FEA505C94F0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03512" y="1268760"/>
            <a:ext cx="8352928" cy="351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9" name="图片 2">
            <a:extLst>
              <a:ext uri="{FF2B5EF4-FFF2-40B4-BE49-F238E27FC236}">
                <a16:creationId xmlns:a16="http://schemas.microsoft.com/office/drawing/2014/main" id="{CEC98ED0-16FD-4516-80A4-52981A4D0C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22692" y="1609324"/>
            <a:ext cx="7961740" cy="507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1">
            <a:extLst>
              <a:ext uri="{FF2B5EF4-FFF2-40B4-BE49-F238E27FC236}">
                <a16:creationId xmlns:a16="http://schemas.microsoft.com/office/drawing/2014/main" id="{F30AE3C7-6794-4B19-8A73-4E9858D2F68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9416" y="1700808"/>
            <a:ext cx="10681217" cy="3096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图片 1">
            <a:extLst>
              <a:ext uri="{FF2B5EF4-FFF2-40B4-BE49-F238E27FC236}">
                <a16:creationId xmlns:a16="http://schemas.microsoft.com/office/drawing/2014/main" id="{F532E83F-6684-43E9-8D0C-056E3D78332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7408" y="1484784"/>
            <a:ext cx="10805475"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BISU">
  <a:themeElements>
    <a:clrScheme name="1_fin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fino">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anose="02020603050405020304" pitchFamily="18" charset="0"/>
            <a:ea typeface="楷体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anose="02020603050405020304" pitchFamily="18" charset="0"/>
            <a:ea typeface="楷体_GB2312" pitchFamily="49" charset="-122"/>
          </a:defRPr>
        </a:defPPr>
      </a:lstStyle>
    </a:lnDef>
  </a:objectDefaults>
  <a:extraClrSchemeLst>
    <a:extraClrScheme>
      <a:clrScheme name="1_fino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fin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fino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fino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fin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fin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fin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BISU" id="{7DC98DAE-3870-4320-9A13-59FA76C53AF5}" vid="{9BADCEEC-B219-4256-BFD7-F1A47BBCD512}"/>
    </a:ext>
  </a:extLst>
</a:theme>
</file>

<file path=ppt/theme/theme2.xml><?xml version="1.0" encoding="utf-8"?>
<a:theme xmlns:a="http://schemas.openxmlformats.org/drawingml/2006/main" name="5_fino">
  <a:themeElements>
    <a:clrScheme name="5_fin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5_fino">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anose="02020603050405020304" pitchFamily="18" charset="0"/>
            <a:ea typeface="楷体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anose="02020603050405020304" pitchFamily="18" charset="0"/>
            <a:ea typeface="楷体_GB2312" pitchFamily="49" charset="-122"/>
          </a:defRPr>
        </a:defPPr>
      </a:lstStyle>
    </a:lnDef>
  </a:objectDefaults>
  <a:extraClrSchemeLst>
    <a:extraClrScheme>
      <a:clrScheme name="5_fino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5_fin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5_fino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5_fino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5_fin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5_fin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5_fin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6_fino">
  <a:themeElements>
    <a:clrScheme name="6_fin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6_fino">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anose="02020603050405020304" pitchFamily="18" charset="0"/>
            <a:ea typeface="楷体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anose="02020603050405020304" pitchFamily="18" charset="0"/>
            <a:ea typeface="楷体_GB2312" pitchFamily="49" charset="-122"/>
          </a:defRPr>
        </a:defPPr>
      </a:lstStyle>
    </a:lnDef>
  </a:objectDefaults>
  <a:extraClrSchemeLst>
    <a:extraClrScheme>
      <a:clrScheme name="6_fino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6_fin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6_fino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6_fino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6_fin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6_fin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6_fin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7_fino">
  <a:themeElements>
    <a:clrScheme name="7_fin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7_fino">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anose="02020603050405020304" pitchFamily="18" charset="0"/>
            <a:ea typeface="楷体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anose="02020603050405020304" pitchFamily="18" charset="0"/>
            <a:ea typeface="楷体_GB2312" pitchFamily="49" charset="-122"/>
          </a:defRPr>
        </a:defPPr>
      </a:lstStyle>
    </a:lnDef>
  </a:objectDefaults>
  <a:extraClrSchemeLst>
    <a:extraClrScheme>
      <a:clrScheme name="7_fino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7_fin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7_fino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7_fino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7_fin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7_fin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7_fin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ch7 伍6版 有定性信息的多元回归</Template>
  <TotalTime>144</TotalTime>
  <Words>601</Words>
  <Application>Microsoft Office PowerPoint</Application>
  <PresentationFormat>宽屏</PresentationFormat>
  <Paragraphs>66</Paragraphs>
  <Slides>57</Slides>
  <Notes>1</Notes>
  <HiddenSlides>0</HiddenSlides>
  <MMClips>0</MMClips>
  <ScaleCrop>false</ScaleCrop>
  <HeadingPairs>
    <vt:vector size="8" baseType="variant">
      <vt:variant>
        <vt:lpstr>已用的字体</vt:lpstr>
      </vt:variant>
      <vt:variant>
        <vt:i4>5</vt:i4>
      </vt:variant>
      <vt:variant>
        <vt:lpstr>主题</vt:lpstr>
      </vt:variant>
      <vt:variant>
        <vt:i4>4</vt:i4>
      </vt:variant>
      <vt:variant>
        <vt:lpstr>嵌入 OLE 服务器</vt:lpstr>
      </vt:variant>
      <vt:variant>
        <vt:i4>1</vt:i4>
      </vt:variant>
      <vt:variant>
        <vt:lpstr>幻灯片标题</vt:lpstr>
      </vt:variant>
      <vt:variant>
        <vt:i4>57</vt:i4>
      </vt:variant>
    </vt:vector>
  </HeadingPairs>
  <TitlesOfParts>
    <vt:vector size="67" baseType="lpstr">
      <vt:lpstr>华文中宋</vt:lpstr>
      <vt:lpstr>宋体</vt:lpstr>
      <vt:lpstr>Arial</vt:lpstr>
      <vt:lpstr>Calibri</vt:lpstr>
      <vt:lpstr>Times New Roman</vt:lpstr>
      <vt:lpstr>BISU</vt:lpstr>
      <vt:lpstr>5_fino</vt:lpstr>
      <vt:lpstr>6_fino</vt:lpstr>
      <vt:lpstr>7_fino</vt:lpstr>
      <vt:lpstr>Photo Editor 照片</vt:lpstr>
      <vt:lpstr>第7章 含有定性信息的多元回归分析 </vt:lpstr>
      <vt:lpstr>PowerPoint 演示文稿</vt:lpstr>
      <vt:lpstr>一、对定性信息的描述</vt:lpstr>
      <vt:lpstr>PowerPoint 演示文稿</vt:lpstr>
      <vt:lpstr>PowerPoint 演示文稿</vt:lpstr>
      <vt:lpstr>二、只有一个虚拟自变量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三、有多个类别的虚拟变量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四、有虚拟变量的交互作用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五、二值因变量：线性概率函数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六、对政策分析和项目评价再讨论</vt:lpstr>
      <vt:lpstr>PowerPoint 演示文稿</vt:lpstr>
      <vt:lpstr>PowerPoint 演示文稿</vt:lpstr>
      <vt:lpstr>PowerPoint 演示文稿</vt:lpstr>
      <vt:lpstr>PowerPoint 演示文稿</vt:lpstr>
      <vt:lpstr>PowerPoint 演示文稿</vt:lpstr>
      <vt:lpstr>七、离散因变量的回归结果解释</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第7章 含有定性信息的多元回归分析</dc:title>
  <dc:creator>博 李</dc:creator>
  <cp:lastModifiedBy>李 博</cp:lastModifiedBy>
  <cp:revision>4</cp:revision>
  <dcterms:created xsi:type="dcterms:W3CDTF">2019-08-11T10:57:20Z</dcterms:created>
  <dcterms:modified xsi:type="dcterms:W3CDTF">2019-11-28T05:47:10Z</dcterms:modified>
</cp:coreProperties>
</file>